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5" r:id="rId5"/>
    <p:sldId id="266" r:id="rId6"/>
    <p:sldId id="259" r:id="rId7"/>
    <p:sldId id="260" r:id="rId8"/>
    <p:sldId id="263" r:id="rId9"/>
    <p:sldId id="261" r:id="rId10"/>
    <p:sldId id="262"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FF705-8FBD-4271-B28D-0D0D6FAE0B1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3793281B-4967-4410-8A3B-7DA31FB435F5}">
      <dgm:prSet custT="1"/>
      <dgm:spPr/>
      <dgm:t>
        <a:bodyPr/>
        <a:lstStyle/>
        <a:p>
          <a:r>
            <a:rPr lang="en-US" sz="2000" b="1" dirty="0"/>
            <a:t>1.Real-time Location Tracking:</a:t>
          </a:r>
        </a:p>
        <a:p>
          <a:r>
            <a:rPr lang="en-US" sz="1200" dirty="0"/>
            <a:t>GPS accuracy within 10 feet, update frequency every 30 seconds.</a:t>
          </a:r>
        </a:p>
      </dgm:t>
    </dgm:pt>
    <dgm:pt modelId="{32066BF5-C484-43E1-B841-C9514F81AA25}" type="parTrans" cxnId="{DFDDDD14-C3A4-4B52-9F68-E065AAAB7EA5}">
      <dgm:prSet/>
      <dgm:spPr/>
      <dgm:t>
        <a:bodyPr/>
        <a:lstStyle/>
        <a:p>
          <a:endParaRPr lang="en-US"/>
        </a:p>
      </dgm:t>
    </dgm:pt>
    <dgm:pt modelId="{CB7B7726-A04C-43EC-8C6D-F87F1E38F3D7}" type="sibTrans" cxnId="{DFDDDD14-C3A4-4B52-9F68-E065AAAB7EA5}">
      <dgm:prSet/>
      <dgm:spPr/>
      <dgm:t>
        <a:bodyPr/>
        <a:lstStyle/>
        <a:p>
          <a:endParaRPr lang="en-US"/>
        </a:p>
      </dgm:t>
    </dgm:pt>
    <dgm:pt modelId="{793379FE-83CF-480C-9894-C6E02853286B}">
      <dgm:prSet/>
      <dgm:spPr/>
      <dgm:t>
        <a:bodyPr/>
        <a:lstStyle/>
        <a:p>
          <a:r>
            <a:rPr lang="en-IN" b="1"/>
            <a:t>2.</a:t>
          </a:r>
          <a:r>
            <a:rPr lang="en-US" b="1"/>
            <a:t> Geofencing:</a:t>
          </a:r>
          <a:r>
            <a:rPr lang="en-US"/>
            <a:t>Create unlimited geofences, trigger alerts on entry/exit.</a:t>
          </a:r>
        </a:p>
      </dgm:t>
    </dgm:pt>
    <dgm:pt modelId="{98097EA3-4346-4259-9823-E5C67D900FEB}" type="parTrans" cxnId="{66F2BFB0-DEE3-4EFC-B229-1BA8FF1859B1}">
      <dgm:prSet/>
      <dgm:spPr/>
      <dgm:t>
        <a:bodyPr/>
        <a:lstStyle/>
        <a:p>
          <a:endParaRPr lang="en-US"/>
        </a:p>
      </dgm:t>
    </dgm:pt>
    <dgm:pt modelId="{F9CDBBC8-2D74-4BE2-82A5-F6EA0D1EC395}" type="sibTrans" cxnId="{66F2BFB0-DEE3-4EFC-B229-1BA8FF1859B1}">
      <dgm:prSet/>
      <dgm:spPr/>
      <dgm:t>
        <a:bodyPr/>
        <a:lstStyle/>
        <a:p>
          <a:endParaRPr lang="en-US"/>
        </a:p>
      </dgm:t>
    </dgm:pt>
    <dgm:pt modelId="{BEF359E3-B2F6-41F7-B912-F3EB5ECAF463}">
      <dgm:prSet/>
      <dgm:spPr/>
      <dgm:t>
        <a:bodyPr/>
        <a:lstStyle/>
        <a:p>
          <a:r>
            <a:rPr lang="en-US" b="1"/>
            <a:t>3. Reporting:</a:t>
          </a:r>
          <a:r>
            <a:rPr lang="en-US"/>
            <a:t>Generate daily, weekly, monthly reports on vehicle usage.</a:t>
          </a:r>
        </a:p>
      </dgm:t>
    </dgm:pt>
    <dgm:pt modelId="{084FA505-A17F-4B07-92B3-6CAE653D661C}" type="parTrans" cxnId="{4862B857-2E0D-4BFC-8158-C040B2BD8505}">
      <dgm:prSet/>
      <dgm:spPr/>
      <dgm:t>
        <a:bodyPr/>
        <a:lstStyle/>
        <a:p>
          <a:endParaRPr lang="en-US"/>
        </a:p>
      </dgm:t>
    </dgm:pt>
    <dgm:pt modelId="{ADB43050-B2A0-4BE2-A037-49FF57CBABE1}" type="sibTrans" cxnId="{4862B857-2E0D-4BFC-8158-C040B2BD8505}">
      <dgm:prSet/>
      <dgm:spPr/>
      <dgm:t>
        <a:bodyPr/>
        <a:lstStyle/>
        <a:p>
          <a:endParaRPr lang="en-US"/>
        </a:p>
      </dgm:t>
    </dgm:pt>
    <dgm:pt modelId="{F6E10CE5-2380-43F6-A74D-DD253F474FAB}">
      <dgm:prSet/>
      <dgm:spPr/>
      <dgm:t>
        <a:bodyPr/>
        <a:lstStyle/>
        <a:p>
          <a:r>
            <a:rPr lang="en-US" b="1"/>
            <a:t>4.</a:t>
          </a:r>
          <a:r>
            <a:rPr lang="en-US"/>
            <a:t> </a:t>
          </a:r>
          <a:r>
            <a:rPr lang="en-US" b="1"/>
            <a:t>Alerting</a:t>
          </a:r>
          <a:r>
            <a:rPr lang="en-US"/>
            <a:t>:Speeding, unauthorized usage, maintenance reminders (SMS &amp; email).</a:t>
          </a:r>
        </a:p>
      </dgm:t>
    </dgm:pt>
    <dgm:pt modelId="{1DE60EA3-510F-448D-BC0B-22EB052ADA1D}" type="parTrans" cxnId="{ABEA206A-D2CD-4273-92C2-AEADF2ABA177}">
      <dgm:prSet/>
      <dgm:spPr/>
      <dgm:t>
        <a:bodyPr/>
        <a:lstStyle/>
        <a:p>
          <a:endParaRPr lang="en-US"/>
        </a:p>
      </dgm:t>
    </dgm:pt>
    <dgm:pt modelId="{8C5668B3-526E-40F4-AACB-FB62D980D737}" type="sibTrans" cxnId="{ABEA206A-D2CD-4273-92C2-AEADF2ABA177}">
      <dgm:prSet/>
      <dgm:spPr/>
      <dgm:t>
        <a:bodyPr/>
        <a:lstStyle/>
        <a:p>
          <a:endParaRPr lang="en-US"/>
        </a:p>
      </dgm:t>
    </dgm:pt>
    <dgm:pt modelId="{03A5464A-56B7-4CA2-BC1E-E096F919B6E7}">
      <dgm:prSet/>
      <dgm:spPr/>
      <dgm:t>
        <a:bodyPr/>
        <a:lstStyle/>
        <a:p>
          <a:r>
            <a:rPr lang="en-US" dirty="0"/>
            <a:t>The functional requirements define the core capabilities of the vehicle tracking system. Precise real-time location tracking is crucial, with frequent updates. Geofencing allows for the creation of virtual boundaries, triggering alerts when vehicles enter or exit these areas. Comprehensive reporting provides insights into vehicle usage patterns, and an alerting system notifies users of critical events.</a:t>
          </a:r>
        </a:p>
      </dgm:t>
    </dgm:pt>
    <dgm:pt modelId="{F10CB969-136A-46D9-B6BD-8F3FC20C2E91}" type="parTrans" cxnId="{CC769760-A2C7-47FD-8D98-19D605781442}">
      <dgm:prSet/>
      <dgm:spPr/>
      <dgm:t>
        <a:bodyPr/>
        <a:lstStyle/>
        <a:p>
          <a:endParaRPr lang="en-US"/>
        </a:p>
      </dgm:t>
    </dgm:pt>
    <dgm:pt modelId="{281DCD21-3A74-4BC9-BB88-779928677D8F}" type="sibTrans" cxnId="{CC769760-A2C7-47FD-8D98-19D605781442}">
      <dgm:prSet/>
      <dgm:spPr/>
      <dgm:t>
        <a:bodyPr/>
        <a:lstStyle/>
        <a:p>
          <a:endParaRPr lang="en-US"/>
        </a:p>
      </dgm:t>
    </dgm:pt>
    <dgm:pt modelId="{A0E4DDC6-1D26-433D-AE90-6E1BBDB94484}" type="pres">
      <dgm:prSet presAssocID="{614FF705-8FBD-4271-B28D-0D0D6FAE0B15}" presName="diagram" presStyleCnt="0">
        <dgm:presLayoutVars>
          <dgm:dir/>
          <dgm:resizeHandles val="exact"/>
        </dgm:presLayoutVars>
      </dgm:prSet>
      <dgm:spPr/>
    </dgm:pt>
    <dgm:pt modelId="{9D23C13B-37B0-4FB7-874E-D51527BBB517}" type="pres">
      <dgm:prSet presAssocID="{3793281B-4967-4410-8A3B-7DA31FB435F5}" presName="node" presStyleLbl="node1" presStyleIdx="0" presStyleCnt="5">
        <dgm:presLayoutVars>
          <dgm:bulletEnabled val="1"/>
        </dgm:presLayoutVars>
      </dgm:prSet>
      <dgm:spPr/>
    </dgm:pt>
    <dgm:pt modelId="{5DA073C5-9C76-4A52-87FB-81A2E171E70D}" type="pres">
      <dgm:prSet presAssocID="{CB7B7726-A04C-43EC-8C6D-F87F1E38F3D7}" presName="sibTrans" presStyleCnt="0"/>
      <dgm:spPr/>
    </dgm:pt>
    <dgm:pt modelId="{E1FEAF18-1D49-4DB3-B213-B391A9B043A1}" type="pres">
      <dgm:prSet presAssocID="{793379FE-83CF-480C-9894-C6E02853286B}" presName="node" presStyleLbl="node1" presStyleIdx="1" presStyleCnt="5">
        <dgm:presLayoutVars>
          <dgm:bulletEnabled val="1"/>
        </dgm:presLayoutVars>
      </dgm:prSet>
      <dgm:spPr/>
    </dgm:pt>
    <dgm:pt modelId="{64C1C110-BA3F-4867-82EC-51E6F8150562}" type="pres">
      <dgm:prSet presAssocID="{F9CDBBC8-2D74-4BE2-82A5-F6EA0D1EC395}" presName="sibTrans" presStyleCnt="0"/>
      <dgm:spPr/>
    </dgm:pt>
    <dgm:pt modelId="{A75AFC8B-C22C-46FF-84D2-C47509B80128}" type="pres">
      <dgm:prSet presAssocID="{BEF359E3-B2F6-41F7-B912-F3EB5ECAF463}" presName="node" presStyleLbl="node1" presStyleIdx="2" presStyleCnt="5">
        <dgm:presLayoutVars>
          <dgm:bulletEnabled val="1"/>
        </dgm:presLayoutVars>
      </dgm:prSet>
      <dgm:spPr/>
    </dgm:pt>
    <dgm:pt modelId="{BFFBD4EF-84C2-42D5-B461-66FD1C8DF002}" type="pres">
      <dgm:prSet presAssocID="{ADB43050-B2A0-4BE2-A037-49FF57CBABE1}" presName="sibTrans" presStyleCnt="0"/>
      <dgm:spPr/>
    </dgm:pt>
    <dgm:pt modelId="{9511F782-400C-4DD3-836F-58812E813ECD}" type="pres">
      <dgm:prSet presAssocID="{F6E10CE5-2380-43F6-A74D-DD253F474FAB}" presName="node" presStyleLbl="node1" presStyleIdx="3" presStyleCnt="5">
        <dgm:presLayoutVars>
          <dgm:bulletEnabled val="1"/>
        </dgm:presLayoutVars>
      </dgm:prSet>
      <dgm:spPr/>
    </dgm:pt>
    <dgm:pt modelId="{BA00F8AC-D225-4336-966D-1346D0DBB22D}" type="pres">
      <dgm:prSet presAssocID="{8C5668B3-526E-40F4-AACB-FB62D980D737}" presName="sibTrans" presStyleCnt="0"/>
      <dgm:spPr/>
    </dgm:pt>
    <dgm:pt modelId="{CBC4BD2A-2FBE-4ADD-A116-06A2F41D5EBD}" type="pres">
      <dgm:prSet presAssocID="{03A5464A-56B7-4CA2-BC1E-E096F919B6E7}" presName="node" presStyleLbl="node1" presStyleIdx="4" presStyleCnt="5">
        <dgm:presLayoutVars>
          <dgm:bulletEnabled val="1"/>
        </dgm:presLayoutVars>
      </dgm:prSet>
      <dgm:spPr/>
    </dgm:pt>
  </dgm:ptLst>
  <dgm:cxnLst>
    <dgm:cxn modelId="{DFDDDD14-C3A4-4B52-9F68-E065AAAB7EA5}" srcId="{614FF705-8FBD-4271-B28D-0D0D6FAE0B15}" destId="{3793281B-4967-4410-8A3B-7DA31FB435F5}" srcOrd="0" destOrd="0" parTransId="{32066BF5-C484-43E1-B841-C9514F81AA25}" sibTransId="{CB7B7726-A04C-43EC-8C6D-F87F1E38F3D7}"/>
    <dgm:cxn modelId="{888B4D23-ABDE-4C87-9631-5361D4127B0F}" type="presOf" srcId="{614FF705-8FBD-4271-B28D-0D0D6FAE0B15}" destId="{A0E4DDC6-1D26-433D-AE90-6E1BBDB94484}" srcOrd="0" destOrd="0" presId="urn:microsoft.com/office/officeart/2005/8/layout/default"/>
    <dgm:cxn modelId="{10740C2B-B154-455B-9F05-E51E79BCA9F1}" type="presOf" srcId="{F6E10CE5-2380-43F6-A74D-DD253F474FAB}" destId="{9511F782-400C-4DD3-836F-58812E813ECD}" srcOrd="0" destOrd="0" presId="urn:microsoft.com/office/officeart/2005/8/layout/default"/>
    <dgm:cxn modelId="{F5684D37-36A7-401D-8F89-E6460ACF7944}" type="presOf" srcId="{BEF359E3-B2F6-41F7-B912-F3EB5ECAF463}" destId="{A75AFC8B-C22C-46FF-84D2-C47509B80128}" srcOrd="0" destOrd="0" presId="urn:microsoft.com/office/officeart/2005/8/layout/default"/>
    <dgm:cxn modelId="{CC769760-A2C7-47FD-8D98-19D605781442}" srcId="{614FF705-8FBD-4271-B28D-0D0D6FAE0B15}" destId="{03A5464A-56B7-4CA2-BC1E-E096F919B6E7}" srcOrd="4" destOrd="0" parTransId="{F10CB969-136A-46D9-B6BD-8F3FC20C2E91}" sibTransId="{281DCD21-3A74-4BC9-BB88-779928677D8F}"/>
    <dgm:cxn modelId="{ABEA206A-D2CD-4273-92C2-AEADF2ABA177}" srcId="{614FF705-8FBD-4271-B28D-0D0D6FAE0B15}" destId="{F6E10CE5-2380-43F6-A74D-DD253F474FAB}" srcOrd="3" destOrd="0" parTransId="{1DE60EA3-510F-448D-BC0B-22EB052ADA1D}" sibTransId="{8C5668B3-526E-40F4-AACB-FB62D980D737}"/>
    <dgm:cxn modelId="{4862B857-2E0D-4BFC-8158-C040B2BD8505}" srcId="{614FF705-8FBD-4271-B28D-0D0D6FAE0B15}" destId="{BEF359E3-B2F6-41F7-B912-F3EB5ECAF463}" srcOrd="2" destOrd="0" parTransId="{084FA505-A17F-4B07-92B3-6CAE653D661C}" sibTransId="{ADB43050-B2A0-4BE2-A037-49FF57CBABE1}"/>
    <dgm:cxn modelId="{D5E3F457-CC8A-4542-9EF6-2ED1C59C94F5}" type="presOf" srcId="{03A5464A-56B7-4CA2-BC1E-E096F919B6E7}" destId="{CBC4BD2A-2FBE-4ADD-A116-06A2F41D5EBD}" srcOrd="0" destOrd="0" presId="urn:microsoft.com/office/officeart/2005/8/layout/default"/>
    <dgm:cxn modelId="{E096768A-04F9-46D7-A13D-0792B40EC780}" type="presOf" srcId="{793379FE-83CF-480C-9894-C6E02853286B}" destId="{E1FEAF18-1D49-4DB3-B213-B391A9B043A1}" srcOrd="0" destOrd="0" presId="urn:microsoft.com/office/officeart/2005/8/layout/default"/>
    <dgm:cxn modelId="{66F2BFB0-DEE3-4EFC-B229-1BA8FF1859B1}" srcId="{614FF705-8FBD-4271-B28D-0D0D6FAE0B15}" destId="{793379FE-83CF-480C-9894-C6E02853286B}" srcOrd="1" destOrd="0" parTransId="{98097EA3-4346-4259-9823-E5C67D900FEB}" sibTransId="{F9CDBBC8-2D74-4BE2-82A5-F6EA0D1EC395}"/>
    <dgm:cxn modelId="{46D370EE-FD23-47C5-9A04-FEF4E40E7CA9}" type="presOf" srcId="{3793281B-4967-4410-8A3B-7DA31FB435F5}" destId="{9D23C13B-37B0-4FB7-874E-D51527BBB517}" srcOrd="0" destOrd="0" presId="urn:microsoft.com/office/officeart/2005/8/layout/default"/>
    <dgm:cxn modelId="{6DED8A0F-E843-4153-B707-BBB0A35FE161}" type="presParOf" srcId="{A0E4DDC6-1D26-433D-AE90-6E1BBDB94484}" destId="{9D23C13B-37B0-4FB7-874E-D51527BBB517}" srcOrd="0" destOrd="0" presId="urn:microsoft.com/office/officeart/2005/8/layout/default"/>
    <dgm:cxn modelId="{D11AD51A-0943-4BA4-9D2E-D755B635CCB8}" type="presParOf" srcId="{A0E4DDC6-1D26-433D-AE90-6E1BBDB94484}" destId="{5DA073C5-9C76-4A52-87FB-81A2E171E70D}" srcOrd="1" destOrd="0" presId="urn:microsoft.com/office/officeart/2005/8/layout/default"/>
    <dgm:cxn modelId="{EF1DD8C3-207F-4C7D-9ACD-30A09EE766DC}" type="presParOf" srcId="{A0E4DDC6-1D26-433D-AE90-6E1BBDB94484}" destId="{E1FEAF18-1D49-4DB3-B213-B391A9B043A1}" srcOrd="2" destOrd="0" presId="urn:microsoft.com/office/officeart/2005/8/layout/default"/>
    <dgm:cxn modelId="{B54BED87-986C-4CE9-ADEC-D53BDC889D24}" type="presParOf" srcId="{A0E4DDC6-1D26-433D-AE90-6E1BBDB94484}" destId="{64C1C110-BA3F-4867-82EC-51E6F8150562}" srcOrd="3" destOrd="0" presId="urn:microsoft.com/office/officeart/2005/8/layout/default"/>
    <dgm:cxn modelId="{C55B6409-ABD2-4E2D-B527-D7AE62E90278}" type="presParOf" srcId="{A0E4DDC6-1D26-433D-AE90-6E1BBDB94484}" destId="{A75AFC8B-C22C-46FF-84D2-C47509B80128}" srcOrd="4" destOrd="0" presId="urn:microsoft.com/office/officeart/2005/8/layout/default"/>
    <dgm:cxn modelId="{B6A4995D-6445-453D-977D-3F38DCA69DE9}" type="presParOf" srcId="{A0E4DDC6-1D26-433D-AE90-6E1BBDB94484}" destId="{BFFBD4EF-84C2-42D5-B461-66FD1C8DF002}" srcOrd="5" destOrd="0" presId="urn:microsoft.com/office/officeart/2005/8/layout/default"/>
    <dgm:cxn modelId="{D8D96E4E-1A0C-40A9-AE4C-FE12ECF3D715}" type="presParOf" srcId="{A0E4DDC6-1D26-433D-AE90-6E1BBDB94484}" destId="{9511F782-400C-4DD3-836F-58812E813ECD}" srcOrd="6" destOrd="0" presId="urn:microsoft.com/office/officeart/2005/8/layout/default"/>
    <dgm:cxn modelId="{BEE35EB1-477F-4722-BFDB-F9B1B68BB4F5}" type="presParOf" srcId="{A0E4DDC6-1D26-433D-AE90-6E1BBDB94484}" destId="{BA00F8AC-D225-4336-966D-1346D0DBB22D}" srcOrd="7" destOrd="0" presId="urn:microsoft.com/office/officeart/2005/8/layout/default"/>
    <dgm:cxn modelId="{37A4A585-0D6C-4F34-8B58-33E948C266C7}" type="presParOf" srcId="{A0E4DDC6-1D26-433D-AE90-6E1BBDB94484}" destId="{CBC4BD2A-2FBE-4ADD-A116-06A2F41D5EB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478585-2E90-43B3-A724-57D6ABAD475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BC898366-32EE-4CFB-A711-83B715BF9F05}">
      <dgm:prSet/>
      <dgm:spPr/>
      <dgm:t>
        <a:bodyPr/>
        <a:lstStyle/>
        <a:p>
          <a:r>
            <a:rPr lang="en-US" b="1"/>
            <a:t>1.Performance:</a:t>
          </a:r>
          <a:r>
            <a:rPr lang="en-US"/>
            <a:t>System response time &lt; 2 seconds.</a:t>
          </a:r>
        </a:p>
      </dgm:t>
    </dgm:pt>
    <dgm:pt modelId="{A968F9B1-4F4C-472B-B861-31BB7E3B2FF5}" type="parTrans" cxnId="{F5311A31-2CD5-435F-823B-188A1CBCB8AF}">
      <dgm:prSet/>
      <dgm:spPr/>
      <dgm:t>
        <a:bodyPr/>
        <a:lstStyle/>
        <a:p>
          <a:endParaRPr lang="en-US"/>
        </a:p>
      </dgm:t>
    </dgm:pt>
    <dgm:pt modelId="{6FF4F8EF-F0CF-4D45-A582-34600AC25D7F}" type="sibTrans" cxnId="{F5311A31-2CD5-435F-823B-188A1CBCB8AF}">
      <dgm:prSet/>
      <dgm:spPr/>
      <dgm:t>
        <a:bodyPr/>
        <a:lstStyle/>
        <a:p>
          <a:endParaRPr lang="en-US"/>
        </a:p>
      </dgm:t>
    </dgm:pt>
    <dgm:pt modelId="{3E32298C-856D-41B1-ADAE-7A26F7E5EF2A}">
      <dgm:prSet/>
      <dgm:spPr/>
      <dgm:t>
        <a:bodyPr/>
        <a:lstStyle/>
        <a:p>
          <a:r>
            <a:rPr lang="en-IN" b="1"/>
            <a:t>2.</a:t>
          </a:r>
          <a:r>
            <a:rPr lang="en-US"/>
            <a:t> Security:Data encryption (AES-256), user authentication.</a:t>
          </a:r>
        </a:p>
      </dgm:t>
    </dgm:pt>
    <dgm:pt modelId="{4A44B9B4-26F4-4FB7-951D-2E48709787F1}" type="parTrans" cxnId="{3A63EB56-68BC-4E95-A874-01D994C6AF46}">
      <dgm:prSet/>
      <dgm:spPr/>
      <dgm:t>
        <a:bodyPr/>
        <a:lstStyle/>
        <a:p>
          <a:endParaRPr lang="en-US"/>
        </a:p>
      </dgm:t>
    </dgm:pt>
    <dgm:pt modelId="{B8CAB000-1D4E-4265-92D7-BB9001858AF8}" type="sibTrans" cxnId="{3A63EB56-68BC-4E95-A874-01D994C6AF46}">
      <dgm:prSet/>
      <dgm:spPr/>
      <dgm:t>
        <a:bodyPr/>
        <a:lstStyle/>
        <a:p>
          <a:endParaRPr lang="en-US"/>
        </a:p>
      </dgm:t>
    </dgm:pt>
    <dgm:pt modelId="{6E2F5EC1-BD86-48C2-8C16-9338BD23668B}">
      <dgm:prSet/>
      <dgm:spPr/>
      <dgm:t>
        <a:bodyPr/>
        <a:lstStyle/>
        <a:p>
          <a:r>
            <a:rPr lang="en-US"/>
            <a:t>3. Reliability:99.99% uptime, automated backups.</a:t>
          </a:r>
        </a:p>
      </dgm:t>
    </dgm:pt>
    <dgm:pt modelId="{1E1F550D-AA8D-41E7-8A19-67E87A6F4E6C}" type="parTrans" cxnId="{DE9ABF25-3638-4F0D-8D90-29B2024E4BC6}">
      <dgm:prSet/>
      <dgm:spPr/>
      <dgm:t>
        <a:bodyPr/>
        <a:lstStyle/>
        <a:p>
          <a:endParaRPr lang="en-US"/>
        </a:p>
      </dgm:t>
    </dgm:pt>
    <dgm:pt modelId="{7C392F9E-A54C-4A7C-97BD-58EB2EEF3513}" type="sibTrans" cxnId="{DE9ABF25-3638-4F0D-8D90-29B2024E4BC6}">
      <dgm:prSet/>
      <dgm:spPr/>
      <dgm:t>
        <a:bodyPr/>
        <a:lstStyle/>
        <a:p>
          <a:endParaRPr lang="en-US"/>
        </a:p>
      </dgm:t>
    </dgm:pt>
    <dgm:pt modelId="{484D0CA3-AA63-4B73-BE57-14D70BC57EC6}">
      <dgm:prSet/>
      <dgm:spPr/>
      <dgm:t>
        <a:bodyPr/>
        <a:lstStyle/>
        <a:p>
          <a:r>
            <a:rPr lang="en-US" b="1"/>
            <a:t>Scalability</a:t>
          </a:r>
          <a:endParaRPr lang="en-US"/>
        </a:p>
      </dgm:t>
    </dgm:pt>
    <dgm:pt modelId="{0AB91562-3670-4DE7-AE4A-A08EB599347D}" type="parTrans" cxnId="{C168DCD0-979E-4E46-B44A-CB49D5866643}">
      <dgm:prSet/>
      <dgm:spPr/>
      <dgm:t>
        <a:bodyPr/>
        <a:lstStyle/>
        <a:p>
          <a:endParaRPr lang="en-US"/>
        </a:p>
      </dgm:t>
    </dgm:pt>
    <dgm:pt modelId="{401CDD6E-7A06-439B-8137-6C3D465A87DD}" type="sibTrans" cxnId="{C168DCD0-979E-4E46-B44A-CB49D5866643}">
      <dgm:prSet/>
      <dgm:spPr/>
      <dgm:t>
        <a:bodyPr/>
        <a:lstStyle/>
        <a:p>
          <a:endParaRPr lang="en-US"/>
        </a:p>
      </dgm:t>
    </dgm:pt>
    <dgm:pt modelId="{AB41D8E2-2CF0-410B-B949-27CD2561D508}">
      <dgm:prSet/>
      <dgm:spPr/>
      <dgm:t>
        <a:bodyPr/>
        <a:lstStyle/>
        <a:p>
          <a:r>
            <a:rPr lang="en-US"/>
            <a:t>Support 10,000+ vehicles.</a:t>
          </a:r>
        </a:p>
      </dgm:t>
    </dgm:pt>
    <dgm:pt modelId="{01A5C3A1-4E7F-4F93-B8F9-D9DBABB91C3C}" type="parTrans" cxnId="{14E95246-1AC6-4B36-A03B-5BEC5C7489FA}">
      <dgm:prSet/>
      <dgm:spPr/>
      <dgm:t>
        <a:bodyPr/>
        <a:lstStyle/>
        <a:p>
          <a:endParaRPr lang="en-US"/>
        </a:p>
      </dgm:t>
    </dgm:pt>
    <dgm:pt modelId="{E341DF18-5000-4D6C-A003-1A49561BB99A}" type="sibTrans" cxnId="{14E95246-1AC6-4B36-A03B-5BEC5C7489FA}">
      <dgm:prSet/>
      <dgm:spPr/>
      <dgm:t>
        <a:bodyPr/>
        <a:lstStyle/>
        <a:p>
          <a:endParaRPr lang="en-US"/>
        </a:p>
      </dgm:t>
    </dgm:pt>
    <dgm:pt modelId="{F1628CF3-A384-47D1-BCD5-0A58F5715AE7}">
      <dgm:prSet/>
      <dgm:spPr/>
      <dgm:t>
        <a:bodyPr/>
        <a:lstStyle/>
        <a:p>
          <a:r>
            <a:rPr lang="en-US"/>
            <a:t>Non-functional requirements are critical for the system's overall quality and user satisfaction. High performance ensures quick response times. Robust security measures protect sensitive data. High reliability guarantees consistent availability, and scalability ensures the system can handle a growing number of vehicles and users. Usability is achieved through intuitive interfaces and multilingual support.</a:t>
          </a:r>
        </a:p>
      </dgm:t>
    </dgm:pt>
    <dgm:pt modelId="{9624C711-2233-45EE-A9EB-33E6DA677295}" type="parTrans" cxnId="{559C9D08-EFA0-4658-8C8F-6B65B2684BF6}">
      <dgm:prSet/>
      <dgm:spPr/>
      <dgm:t>
        <a:bodyPr/>
        <a:lstStyle/>
        <a:p>
          <a:endParaRPr lang="en-US"/>
        </a:p>
      </dgm:t>
    </dgm:pt>
    <dgm:pt modelId="{D2337242-067F-4F23-B693-1C3FE84367AB}" type="sibTrans" cxnId="{559C9D08-EFA0-4658-8C8F-6B65B2684BF6}">
      <dgm:prSet/>
      <dgm:spPr/>
      <dgm:t>
        <a:bodyPr/>
        <a:lstStyle/>
        <a:p>
          <a:endParaRPr lang="en-US"/>
        </a:p>
      </dgm:t>
    </dgm:pt>
    <dgm:pt modelId="{0F84DC0C-F8C3-4816-B1EF-672D6B25B836}" type="pres">
      <dgm:prSet presAssocID="{33478585-2E90-43B3-A724-57D6ABAD4754}" presName="diagram" presStyleCnt="0">
        <dgm:presLayoutVars>
          <dgm:dir/>
          <dgm:resizeHandles val="exact"/>
        </dgm:presLayoutVars>
      </dgm:prSet>
      <dgm:spPr/>
    </dgm:pt>
    <dgm:pt modelId="{F82758BA-E0B2-4F6E-9FCE-15CA391218F9}" type="pres">
      <dgm:prSet presAssocID="{BC898366-32EE-4CFB-A711-83B715BF9F05}" presName="node" presStyleLbl="node1" presStyleIdx="0" presStyleCnt="6">
        <dgm:presLayoutVars>
          <dgm:bulletEnabled val="1"/>
        </dgm:presLayoutVars>
      </dgm:prSet>
      <dgm:spPr/>
    </dgm:pt>
    <dgm:pt modelId="{1ECCD18A-D592-4037-8C36-09D6C7688B1C}" type="pres">
      <dgm:prSet presAssocID="{6FF4F8EF-F0CF-4D45-A582-34600AC25D7F}" presName="sibTrans" presStyleCnt="0"/>
      <dgm:spPr/>
    </dgm:pt>
    <dgm:pt modelId="{CEA53CC7-B6FB-4F56-8292-745473A89F9E}" type="pres">
      <dgm:prSet presAssocID="{3E32298C-856D-41B1-ADAE-7A26F7E5EF2A}" presName="node" presStyleLbl="node1" presStyleIdx="1" presStyleCnt="6">
        <dgm:presLayoutVars>
          <dgm:bulletEnabled val="1"/>
        </dgm:presLayoutVars>
      </dgm:prSet>
      <dgm:spPr/>
    </dgm:pt>
    <dgm:pt modelId="{C9012259-D8FD-4F71-B60E-3E2C16767EFD}" type="pres">
      <dgm:prSet presAssocID="{B8CAB000-1D4E-4265-92D7-BB9001858AF8}" presName="sibTrans" presStyleCnt="0"/>
      <dgm:spPr/>
    </dgm:pt>
    <dgm:pt modelId="{097D5823-6CB0-4788-A5B8-C2CEA79E5035}" type="pres">
      <dgm:prSet presAssocID="{6E2F5EC1-BD86-48C2-8C16-9338BD23668B}" presName="node" presStyleLbl="node1" presStyleIdx="2" presStyleCnt="6">
        <dgm:presLayoutVars>
          <dgm:bulletEnabled val="1"/>
        </dgm:presLayoutVars>
      </dgm:prSet>
      <dgm:spPr/>
    </dgm:pt>
    <dgm:pt modelId="{D8C1CF98-94CE-4210-9F36-F9B16413CB42}" type="pres">
      <dgm:prSet presAssocID="{7C392F9E-A54C-4A7C-97BD-58EB2EEF3513}" presName="sibTrans" presStyleCnt="0"/>
      <dgm:spPr/>
    </dgm:pt>
    <dgm:pt modelId="{9E3A4EDE-1C6F-4E85-B69A-7240C6BDA950}" type="pres">
      <dgm:prSet presAssocID="{484D0CA3-AA63-4B73-BE57-14D70BC57EC6}" presName="node" presStyleLbl="node1" presStyleIdx="3" presStyleCnt="6">
        <dgm:presLayoutVars>
          <dgm:bulletEnabled val="1"/>
        </dgm:presLayoutVars>
      </dgm:prSet>
      <dgm:spPr/>
    </dgm:pt>
    <dgm:pt modelId="{FCA1F394-EE32-4756-99C4-423721A01884}" type="pres">
      <dgm:prSet presAssocID="{401CDD6E-7A06-439B-8137-6C3D465A87DD}" presName="sibTrans" presStyleCnt="0"/>
      <dgm:spPr/>
    </dgm:pt>
    <dgm:pt modelId="{0161A191-9CDF-4B03-9522-D0A4DBD70A85}" type="pres">
      <dgm:prSet presAssocID="{AB41D8E2-2CF0-410B-B949-27CD2561D508}" presName="node" presStyleLbl="node1" presStyleIdx="4" presStyleCnt="6">
        <dgm:presLayoutVars>
          <dgm:bulletEnabled val="1"/>
        </dgm:presLayoutVars>
      </dgm:prSet>
      <dgm:spPr/>
    </dgm:pt>
    <dgm:pt modelId="{512EC23B-7FF0-4525-B02A-A41CF2AC8AD0}" type="pres">
      <dgm:prSet presAssocID="{E341DF18-5000-4D6C-A003-1A49561BB99A}" presName="sibTrans" presStyleCnt="0"/>
      <dgm:spPr/>
    </dgm:pt>
    <dgm:pt modelId="{0A5BCF32-1822-424A-BBD3-0768DFF69FCC}" type="pres">
      <dgm:prSet presAssocID="{F1628CF3-A384-47D1-BCD5-0A58F5715AE7}" presName="node" presStyleLbl="node1" presStyleIdx="5" presStyleCnt="6">
        <dgm:presLayoutVars>
          <dgm:bulletEnabled val="1"/>
        </dgm:presLayoutVars>
      </dgm:prSet>
      <dgm:spPr/>
    </dgm:pt>
  </dgm:ptLst>
  <dgm:cxnLst>
    <dgm:cxn modelId="{559C9D08-EFA0-4658-8C8F-6B65B2684BF6}" srcId="{33478585-2E90-43B3-A724-57D6ABAD4754}" destId="{F1628CF3-A384-47D1-BCD5-0A58F5715AE7}" srcOrd="5" destOrd="0" parTransId="{9624C711-2233-45EE-A9EB-33E6DA677295}" sibTransId="{D2337242-067F-4F23-B693-1C3FE84367AB}"/>
    <dgm:cxn modelId="{DE9ABF25-3638-4F0D-8D90-29B2024E4BC6}" srcId="{33478585-2E90-43B3-A724-57D6ABAD4754}" destId="{6E2F5EC1-BD86-48C2-8C16-9338BD23668B}" srcOrd="2" destOrd="0" parTransId="{1E1F550D-AA8D-41E7-8A19-67E87A6F4E6C}" sibTransId="{7C392F9E-A54C-4A7C-97BD-58EB2EEF3513}"/>
    <dgm:cxn modelId="{F5311A31-2CD5-435F-823B-188A1CBCB8AF}" srcId="{33478585-2E90-43B3-A724-57D6ABAD4754}" destId="{BC898366-32EE-4CFB-A711-83B715BF9F05}" srcOrd="0" destOrd="0" parTransId="{A968F9B1-4F4C-472B-B861-31BB7E3B2FF5}" sibTransId="{6FF4F8EF-F0CF-4D45-A582-34600AC25D7F}"/>
    <dgm:cxn modelId="{1971DA3E-109A-480C-B034-2D5929B0DF9E}" type="presOf" srcId="{F1628CF3-A384-47D1-BCD5-0A58F5715AE7}" destId="{0A5BCF32-1822-424A-BBD3-0768DFF69FCC}" srcOrd="0" destOrd="0" presId="urn:microsoft.com/office/officeart/2005/8/layout/default"/>
    <dgm:cxn modelId="{14E95246-1AC6-4B36-A03B-5BEC5C7489FA}" srcId="{33478585-2E90-43B3-A724-57D6ABAD4754}" destId="{AB41D8E2-2CF0-410B-B949-27CD2561D508}" srcOrd="4" destOrd="0" parTransId="{01A5C3A1-4E7F-4F93-B8F9-D9DBABB91C3C}" sibTransId="{E341DF18-5000-4D6C-A003-1A49561BB99A}"/>
    <dgm:cxn modelId="{C0E63047-EA8A-4BF7-AECE-B3A63CCCD0DB}" type="presOf" srcId="{3E32298C-856D-41B1-ADAE-7A26F7E5EF2A}" destId="{CEA53CC7-B6FB-4F56-8292-745473A89F9E}" srcOrd="0" destOrd="0" presId="urn:microsoft.com/office/officeart/2005/8/layout/default"/>
    <dgm:cxn modelId="{F237EF6F-F511-4851-AAB0-55188F924B9C}" type="presOf" srcId="{33478585-2E90-43B3-A724-57D6ABAD4754}" destId="{0F84DC0C-F8C3-4816-B1EF-672D6B25B836}" srcOrd="0" destOrd="0" presId="urn:microsoft.com/office/officeart/2005/8/layout/default"/>
    <dgm:cxn modelId="{3A63EB56-68BC-4E95-A874-01D994C6AF46}" srcId="{33478585-2E90-43B3-A724-57D6ABAD4754}" destId="{3E32298C-856D-41B1-ADAE-7A26F7E5EF2A}" srcOrd="1" destOrd="0" parTransId="{4A44B9B4-26F4-4FB7-951D-2E48709787F1}" sibTransId="{B8CAB000-1D4E-4265-92D7-BB9001858AF8}"/>
    <dgm:cxn modelId="{DCDFB38A-F891-4D5F-A27A-1E5E40C98FCC}" type="presOf" srcId="{484D0CA3-AA63-4B73-BE57-14D70BC57EC6}" destId="{9E3A4EDE-1C6F-4E85-B69A-7240C6BDA950}" srcOrd="0" destOrd="0" presId="urn:microsoft.com/office/officeart/2005/8/layout/default"/>
    <dgm:cxn modelId="{616E0DA7-1596-49F1-A8FE-9235DA3B26F4}" type="presOf" srcId="{6E2F5EC1-BD86-48C2-8C16-9338BD23668B}" destId="{097D5823-6CB0-4788-A5B8-C2CEA79E5035}" srcOrd="0" destOrd="0" presId="urn:microsoft.com/office/officeart/2005/8/layout/default"/>
    <dgm:cxn modelId="{EFA9A9BB-BEFF-417B-9383-52153E369A94}" type="presOf" srcId="{AB41D8E2-2CF0-410B-B949-27CD2561D508}" destId="{0161A191-9CDF-4B03-9522-D0A4DBD70A85}" srcOrd="0" destOrd="0" presId="urn:microsoft.com/office/officeart/2005/8/layout/default"/>
    <dgm:cxn modelId="{CE8451C5-4C0B-47B1-B393-98163691D086}" type="presOf" srcId="{BC898366-32EE-4CFB-A711-83B715BF9F05}" destId="{F82758BA-E0B2-4F6E-9FCE-15CA391218F9}" srcOrd="0" destOrd="0" presId="urn:microsoft.com/office/officeart/2005/8/layout/default"/>
    <dgm:cxn modelId="{C168DCD0-979E-4E46-B44A-CB49D5866643}" srcId="{33478585-2E90-43B3-A724-57D6ABAD4754}" destId="{484D0CA3-AA63-4B73-BE57-14D70BC57EC6}" srcOrd="3" destOrd="0" parTransId="{0AB91562-3670-4DE7-AE4A-A08EB599347D}" sibTransId="{401CDD6E-7A06-439B-8137-6C3D465A87DD}"/>
    <dgm:cxn modelId="{2D553CAE-153D-429F-B29E-1B8F3A34060B}" type="presParOf" srcId="{0F84DC0C-F8C3-4816-B1EF-672D6B25B836}" destId="{F82758BA-E0B2-4F6E-9FCE-15CA391218F9}" srcOrd="0" destOrd="0" presId="urn:microsoft.com/office/officeart/2005/8/layout/default"/>
    <dgm:cxn modelId="{17B96C1A-5DB1-40AC-AB2F-8EA27590C406}" type="presParOf" srcId="{0F84DC0C-F8C3-4816-B1EF-672D6B25B836}" destId="{1ECCD18A-D592-4037-8C36-09D6C7688B1C}" srcOrd="1" destOrd="0" presId="urn:microsoft.com/office/officeart/2005/8/layout/default"/>
    <dgm:cxn modelId="{8A034B1E-6489-4352-B5F0-9C95799A1BF5}" type="presParOf" srcId="{0F84DC0C-F8C3-4816-B1EF-672D6B25B836}" destId="{CEA53CC7-B6FB-4F56-8292-745473A89F9E}" srcOrd="2" destOrd="0" presId="urn:microsoft.com/office/officeart/2005/8/layout/default"/>
    <dgm:cxn modelId="{A0473A8B-86C7-4CC7-806F-77D6737418C2}" type="presParOf" srcId="{0F84DC0C-F8C3-4816-B1EF-672D6B25B836}" destId="{C9012259-D8FD-4F71-B60E-3E2C16767EFD}" srcOrd="3" destOrd="0" presId="urn:microsoft.com/office/officeart/2005/8/layout/default"/>
    <dgm:cxn modelId="{7C5CDBFF-E747-4C98-A493-38411BDB6BC4}" type="presParOf" srcId="{0F84DC0C-F8C3-4816-B1EF-672D6B25B836}" destId="{097D5823-6CB0-4788-A5B8-C2CEA79E5035}" srcOrd="4" destOrd="0" presId="urn:microsoft.com/office/officeart/2005/8/layout/default"/>
    <dgm:cxn modelId="{BD57B4E8-9246-48B9-8C94-AA76218FE412}" type="presParOf" srcId="{0F84DC0C-F8C3-4816-B1EF-672D6B25B836}" destId="{D8C1CF98-94CE-4210-9F36-F9B16413CB42}" srcOrd="5" destOrd="0" presId="urn:microsoft.com/office/officeart/2005/8/layout/default"/>
    <dgm:cxn modelId="{4FD26F4F-2427-4CAD-8AC6-2E2BF01FEF7B}" type="presParOf" srcId="{0F84DC0C-F8C3-4816-B1EF-672D6B25B836}" destId="{9E3A4EDE-1C6F-4E85-B69A-7240C6BDA950}" srcOrd="6" destOrd="0" presId="urn:microsoft.com/office/officeart/2005/8/layout/default"/>
    <dgm:cxn modelId="{27034843-8A02-405A-B960-B33780EC1459}" type="presParOf" srcId="{0F84DC0C-F8C3-4816-B1EF-672D6B25B836}" destId="{FCA1F394-EE32-4756-99C4-423721A01884}" srcOrd="7" destOrd="0" presId="urn:microsoft.com/office/officeart/2005/8/layout/default"/>
    <dgm:cxn modelId="{861C3C4C-E8DC-4223-AF6A-211850F9EFD4}" type="presParOf" srcId="{0F84DC0C-F8C3-4816-B1EF-672D6B25B836}" destId="{0161A191-9CDF-4B03-9522-D0A4DBD70A85}" srcOrd="8" destOrd="0" presId="urn:microsoft.com/office/officeart/2005/8/layout/default"/>
    <dgm:cxn modelId="{851393E2-AB69-4E57-921F-7A877FEF7C48}" type="presParOf" srcId="{0F84DC0C-F8C3-4816-B1EF-672D6B25B836}" destId="{512EC23B-7FF0-4525-B02A-A41CF2AC8AD0}" srcOrd="9" destOrd="0" presId="urn:microsoft.com/office/officeart/2005/8/layout/default"/>
    <dgm:cxn modelId="{D95F4DB5-3148-441D-A787-2E1B6418B496}" type="presParOf" srcId="{0F84DC0C-F8C3-4816-B1EF-672D6B25B836}" destId="{0A5BCF32-1822-424A-BBD3-0768DFF69FC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268879-D9EC-46BA-B613-B0409C397399}"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6B21374D-ED37-44ED-ACA6-0CBD9381FBF8}">
      <dgm:prSet/>
      <dgm:spPr/>
      <dgm:t>
        <a:bodyPr/>
        <a:lstStyle/>
        <a:p>
          <a:r>
            <a:rPr lang="en-US" b="1"/>
            <a:t>Real-Time Vehicle Location</a:t>
          </a:r>
        </a:p>
        <a:p>
          <a:r>
            <a:rPr lang="en-US"/>
            <a:t>Display current location on a map with selectable views.</a:t>
          </a:r>
          <a:endParaRPr lang="en-US" b="1"/>
        </a:p>
      </dgm:t>
    </dgm:pt>
    <dgm:pt modelId="{12B749D6-0F7C-4EA8-B277-4A96CDD7840D}" type="parTrans" cxnId="{69998E44-560E-4EAB-868A-0B77D9D14CA5}">
      <dgm:prSet/>
      <dgm:spPr/>
      <dgm:t>
        <a:bodyPr/>
        <a:lstStyle/>
        <a:p>
          <a:endParaRPr lang="en-US"/>
        </a:p>
      </dgm:t>
    </dgm:pt>
    <dgm:pt modelId="{56326343-2C9A-4F24-AF66-C7B700C6B195}" type="sibTrans" cxnId="{69998E44-560E-4EAB-868A-0B77D9D14CA5}">
      <dgm:prSet/>
      <dgm:spPr/>
      <dgm:t>
        <a:bodyPr/>
        <a:lstStyle/>
        <a:p>
          <a:endParaRPr lang="en-US"/>
        </a:p>
      </dgm:t>
    </dgm:pt>
    <dgm:pt modelId="{EED99BA3-ED80-4C81-9C81-8746450ACCF7}">
      <dgm:prSet/>
      <dgm:spPr/>
      <dgm:t>
        <a:bodyPr/>
        <a:lstStyle/>
        <a:p>
          <a:r>
            <a:rPr lang="en-US" b="1"/>
            <a:t>Historical Route Playback</a:t>
          </a:r>
        </a:p>
        <a:p>
          <a:r>
            <a:rPr lang="en-US"/>
            <a:t>Reconstruct vehicle routes with timestamped data.</a:t>
          </a:r>
          <a:endParaRPr lang="en-US" b="1"/>
        </a:p>
        <a:p>
          <a:endParaRPr lang="en-US"/>
        </a:p>
      </dgm:t>
    </dgm:pt>
    <dgm:pt modelId="{C9907016-BD20-40F0-A4A9-A1A81AA7F3F2}" type="parTrans" cxnId="{777E6104-2A03-4291-A33E-AEC22A62C52C}">
      <dgm:prSet/>
      <dgm:spPr/>
      <dgm:t>
        <a:bodyPr/>
        <a:lstStyle/>
        <a:p>
          <a:endParaRPr lang="en-US"/>
        </a:p>
      </dgm:t>
    </dgm:pt>
    <dgm:pt modelId="{6FC97D8C-39FC-442E-8DCF-353AEFB0F594}" type="sibTrans" cxnId="{777E6104-2A03-4291-A33E-AEC22A62C52C}">
      <dgm:prSet/>
      <dgm:spPr/>
      <dgm:t>
        <a:bodyPr/>
        <a:lstStyle/>
        <a:p>
          <a:endParaRPr lang="en-US"/>
        </a:p>
      </dgm:t>
    </dgm:pt>
    <dgm:pt modelId="{CBC1362A-A9C6-4CB8-A638-D89B2D8F4B2B}">
      <dgm:prSet/>
      <dgm:spPr/>
      <dgm:t>
        <a:bodyPr/>
        <a:lstStyle/>
        <a:p>
          <a:r>
            <a:rPr lang="en-US" b="1"/>
            <a:t>Geofence Visualization</a:t>
          </a:r>
        </a:p>
        <a:p>
          <a:r>
            <a:rPr lang="en-US"/>
            <a:t>Overlay geofences on the map and track entry/exit events.</a:t>
          </a:r>
          <a:endParaRPr lang="en-US" b="1"/>
        </a:p>
      </dgm:t>
    </dgm:pt>
    <dgm:pt modelId="{1D20D0D8-D160-4A5B-A8B6-5A7E1F913B05}" type="parTrans" cxnId="{6352AC32-4491-49FB-B401-08AAA9BEACA4}">
      <dgm:prSet/>
      <dgm:spPr/>
      <dgm:t>
        <a:bodyPr/>
        <a:lstStyle/>
        <a:p>
          <a:endParaRPr lang="en-US"/>
        </a:p>
      </dgm:t>
    </dgm:pt>
    <dgm:pt modelId="{34331EA9-BD55-4177-AF72-BB10B846244B}" type="sibTrans" cxnId="{6352AC32-4491-49FB-B401-08AAA9BEACA4}">
      <dgm:prSet/>
      <dgm:spPr/>
      <dgm:t>
        <a:bodyPr/>
        <a:lstStyle/>
        <a:p>
          <a:endParaRPr lang="en-US"/>
        </a:p>
      </dgm:t>
    </dgm:pt>
    <dgm:pt modelId="{C9B79A4F-DE7B-453D-ACE7-FCF299ADD7E2}">
      <dgm:prSet/>
      <dgm:spPr/>
      <dgm:t>
        <a:bodyPr/>
        <a:lstStyle/>
        <a:p>
          <a:r>
            <a:rPr lang="en-US">
              <a:latin typeface="Times New Roman" panose="02020603050405020304" pitchFamily="18" charset="0"/>
              <a:cs typeface="Times New Roman" panose="02020603050405020304" pitchFamily="18" charset="0"/>
            </a:rPr>
            <a:t>Traffic Conditions</a:t>
          </a:r>
        </a:p>
        <a:p>
          <a:r>
            <a:rPr lang="en-US"/>
            <a:t>Integrate real-time traffic data for route optimization.</a:t>
          </a:r>
          <a:endParaRPr lang="en-US">
            <a:latin typeface="Times New Roman" panose="02020603050405020304" pitchFamily="18" charset="0"/>
            <a:cs typeface="Times New Roman" panose="02020603050405020304" pitchFamily="18" charset="0"/>
          </a:endParaRPr>
        </a:p>
      </dgm:t>
    </dgm:pt>
    <dgm:pt modelId="{8A77AB8C-B71C-4362-9A26-87DA4B3CAE1B}" type="parTrans" cxnId="{54F4FFA9-9DB0-449D-B806-F1A7E8CCFD74}">
      <dgm:prSet/>
      <dgm:spPr/>
      <dgm:t>
        <a:bodyPr/>
        <a:lstStyle/>
        <a:p>
          <a:endParaRPr lang="en-US"/>
        </a:p>
      </dgm:t>
    </dgm:pt>
    <dgm:pt modelId="{C44C2C26-D1BF-4787-9CF0-04306A9DDE41}" type="sibTrans" cxnId="{54F4FFA9-9DB0-449D-B806-F1A7E8CCFD74}">
      <dgm:prSet/>
      <dgm:spPr/>
      <dgm:t>
        <a:bodyPr/>
        <a:lstStyle/>
        <a:p>
          <a:endParaRPr lang="en-US"/>
        </a:p>
      </dgm:t>
    </dgm:pt>
    <dgm:pt modelId="{59F3AC56-6A90-4EDE-A7A1-FF9C31E4B426}" type="pres">
      <dgm:prSet presAssocID="{75268879-D9EC-46BA-B613-B0409C397399}" presName="Name0" presStyleCnt="0">
        <dgm:presLayoutVars>
          <dgm:dir/>
          <dgm:resizeHandles val="exact"/>
        </dgm:presLayoutVars>
      </dgm:prSet>
      <dgm:spPr/>
    </dgm:pt>
    <dgm:pt modelId="{219DEF2D-3327-4BC5-9621-98D50597AB56}" type="pres">
      <dgm:prSet presAssocID="{6B21374D-ED37-44ED-ACA6-0CBD9381FBF8}" presName="node" presStyleLbl="node1" presStyleIdx="0" presStyleCnt="4">
        <dgm:presLayoutVars>
          <dgm:bulletEnabled val="1"/>
        </dgm:presLayoutVars>
      </dgm:prSet>
      <dgm:spPr/>
    </dgm:pt>
    <dgm:pt modelId="{1A3BF6A3-552E-472D-9C1B-0260CDBBB8B1}" type="pres">
      <dgm:prSet presAssocID="{56326343-2C9A-4F24-AF66-C7B700C6B195}" presName="sibTrans" presStyleLbl="sibTrans1D1" presStyleIdx="0" presStyleCnt="3"/>
      <dgm:spPr/>
    </dgm:pt>
    <dgm:pt modelId="{10D0BA42-103A-442E-B115-34B33A45599E}" type="pres">
      <dgm:prSet presAssocID="{56326343-2C9A-4F24-AF66-C7B700C6B195}" presName="connectorText" presStyleLbl="sibTrans1D1" presStyleIdx="0" presStyleCnt="3"/>
      <dgm:spPr/>
    </dgm:pt>
    <dgm:pt modelId="{1B299840-5137-4F01-80B9-FBBBC25AB163}" type="pres">
      <dgm:prSet presAssocID="{EED99BA3-ED80-4C81-9C81-8746450ACCF7}" presName="node" presStyleLbl="node1" presStyleIdx="1" presStyleCnt="4">
        <dgm:presLayoutVars>
          <dgm:bulletEnabled val="1"/>
        </dgm:presLayoutVars>
      </dgm:prSet>
      <dgm:spPr/>
    </dgm:pt>
    <dgm:pt modelId="{CA85203B-798A-4650-A698-5701596C7D41}" type="pres">
      <dgm:prSet presAssocID="{6FC97D8C-39FC-442E-8DCF-353AEFB0F594}" presName="sibTrans" presStyleLbl="sibTrans1D1" presStyleIdx="1" presStyleCnt="3"/>
      <dgm:spPr/>
    </dgm:pt>
    <dgm:pt modelId="{F22B0153-2826-404D-A6B6-016B22EF298B}" type="pres">
      <dgm:prSet presAssocID="{6FC97D8C-39FC-442E-8DCF-353AEFB0F594}" presName="connectorText" presStyleLbl="sibTrans1D1" presStyleIdx="1" presStyleCnt="3"/>
      <dgm:spPr/>
    </dgm:pt>
    <dgm:pt modelId="{8FC04E5F-9340-4393-9999-2BE6BA67CE04}" type="pres">
      <dgm:prSet presAssocID="{CBC1362A-A9C6-4CB8-A638-D89B2D8F4B2B}" presName="node" presStyleLbl="node1" presStyleIdx="2" presStyleCnt="4">
        <dgm:presLayoutVars>
          <dgm:bulletEnabled val="1"/>
        </dgm:presLayoutVars>
      </dgm:prSet>
      <dgm:spPr/>
    </dgm:pt>
    <dgm:pt modelId="{EE34E63C-502D-430B-980A-995F092A2CC0}" type="pres">
      <dgm:prSet presAssocID="{34331EA9-BD55-4177-AF72-BB10B846244B}" presName="sibTrans" presStyleLbl="sibTrans1D1" presStyleIdx="2" presStyleCnt="3"/>
      <dgm:spPr/>
    </dgm:pt>
    <dgm:pt modelId="{14B02509-115E-40F0-8A36-84529DC2C32C}" type="pres">
      <dgm:prSet presAssocID="{34331EA9-BD55-4177-AF72-BB10B846244B}" presName="connectorText" presStyleLbl="sibTrans1D1" presStyleIdx="2" presStyleCnt="3"/>
      <dgm:spPr/>
    </dgm:pt>
    <dgm:pt modelId="{9C98D83E-3474-40F9-862A-170A3AD89CE1}" type="pres">
      <dgm:prSet presAssocID="{C9B79A4F-DE7B-453D-ACE7-FCF299ADD7E2}" presName="node" presStyleLbl="node1" presStyleIdx="3" presStyleCnt="4">
        <dgm:presLayoutVars>
          <dgm:bulletEnabled val="1"/>
        </dgm:presLayoutVars>
      </dgm:prSet>
      <dgm:spPr/>
    </dgm:pt>
  </dgm:ptLst>
  <dgm:cxnLst>
    <dgm:cxn modelId="{444E7600-9516-4DF7-A5B2-EF40A2066BC0}" type="presOf" srcId="{6FC97D8C-39FC-442E-8DCF-353AEFB0F594}" destId="{F22B0153-2826-404D-A6B6-016B22EF298B}" srcOrd="1" destOrd="0" presId="urn:microsoft.com/office/officeart/2016/7/layout/RepeatingBendingProcessNew"/>
    <dgm:cxn modelId="{B87D3E03-51C6-44FA-AFD0-79635B93AB1C}" type="presOf" srcId="{56326343-2C9A-4F24-AF66-C7B700C6B195}" destId="{1A3BF6A3-552E-472D-9C1B-0260CDBBB8B1}" srcOrd="0" destOrd="0" presId="urn:microsoft.com/office/officeart/2016/7/layout/RepeatingBendingProcessNew"/>
    <dgm:cxn modelId="{777E6104-2A03-4291-A33E-AEC22A62C52C}" srcId="{75268879-D9EC-46BA-B613-B0409C397399}" destId="{EED99BA3-ED80-4C81-9C81-8746450ACCF7}" srcOrd="1" destOrd="0" parTransId="{C9907016-BD20-40F0-A4A9-A1A81AA7F3F2}" sibTransId="{6FC97D8C-39FC-442E-8DCF-353AEFB0F594}"/>
    <dgm:cxn modelId="{3B3F5213-D7D9-4A30-A1B2-EAD16E3E73E2}" type="presOf" srcId="{6B21374D-ED37-44ED-ACA6-0CBD9381FBF8}" destId="{219DEF2D-3327-4BC5-9621-98D50597AB56}" srcOrd="0" destOrd="0" presId="urn:microsoft.com/office/officeart/2016/7/layout/RepeatingBendingProcessNew"/>
    <dgm:cxn modelId="{2BC68422-10FF-4172-83D3-DA5A562A9BC2}" type="presOf" srcId="{56326343-2C9A-4F24-AF66-C7B700C6B195}" destId="{10D0BA42-103A-442E-B115-34B33A45599E}" srcOrd="1" destOrd="0" presId="urn:microsoft.com/office/officeart/2016/7/layout/RepeatingBendingProcessNew"/>
    <dgm:cxn modelId="{6352AC32-4491-49FB-B401-08AAA9BEACA4}" srcId="{75268879-D9EC-46BA-B613-B0409C397399}" destId="{CBC1362A-A9C6-4CB8-A638-D89B2D8F4B2B}" srcOrd="2" destOrd="0" parTransId="{1D20D0D8-D160-4A5B-A8B6-5A7E1F913B05}" sibTransId="{34331EA9-BD55-4177-AF72-BB10B846244B}"/>
    <dgm:cxn modelId="{69998E44-560E-4EAB-868A-0B77D9D14CA5}" srcId="{75268879-D9EC-46BA-B613-B0409C397399}" destId="{6B21374D-ED37-44ED-ACA6-0CBD9381FBF8}" srcOrd="0" destOrd="0" parTransId="{12B749D6-0F7C-4EA8-B277-4A96CDD7840D}" sibTransId="{56326343-2C9A-4F24-AF66-C7B700C6B195}"/>
    <dgm:cxn modelId="{19904954-B347-4A86-972B-C0D4A8607A7F}" type="presOf" srcId="{34331EA9-BD55-4177-AF72-BB10B846244B}" destId="{EE34E63C-502D-430B-980A-995F092A2CC0}" srcOrd="0" destOrd="0" presId="urn:microsoft.com/office/officeart/2016/7/layout/RepeatingBendingProcessNew"/>
    <dgm:cxn modelId="{62F36090-CF9B-480A-85B5-3546918BAE2C}" type="presOf" srcId="{C9B79A4F-DE7B-453D-ACE7-FCF299ADD7E2}" destId="{9C98D83E-3474-40F9-862A-170A3AD89CE1}" srcOrd="0" destOrd="0" presId="urn:microsoft.com/office/officeart/2016/7/layout/RepeatingBendingProcessNew"/>
    <dgm:cxn modelId="{980358A9-455E-4865-B98E-1BFF8C48D17C}" type="presOf" srcId="{CBC1362A-A9C6-4CB8-A638-D89B2D8F4B2B}" destId="{8FC04E5F-9340-4393-9999-2BE6BA67CE04}" srcOrd="0" destOrd="0" presId="urn:microsoft.com/office/officeart/2016/7/layout/RepeatingBendingProcessNew"/>
    <dgm:cxn modelId="{54F4FFA9-9DB0-449D-B806-F1A7E8CCFD74}" srcId="{75268879-D9EC-46BA-B613-B0409C397399}" destId="{C9B79A4F-DE7B-453D-ACE7-FCF299ADD7E2}" srcOrd="3" destOrd="0" parTransId="{8A77AB8C-B71C-4362-9A26-87DA4B3CAE1B}" sibTransId="{C44C2C26-D1BF-4787-9CF0-04306A9DDE41}"/>
    <dgm:cxn modelId="{174F6DC3-4A88-47B1-B11A-6C337B3100E3}" type="presOf" srcId="{EED99BA3-ED80-4C81-9C81-8746450ACCF7}" destId="{1B299840-5137-4F01-80B9-FBBBC25AB163}" srcOrd="0" destOrd="0" presId="urn:microsoft.com/office/officeart/2016/7/layout/RepeatingBendingProcessNew"/>
    <dgm:cxn modelId="{036D3EC9-EA29-4D27-A58F-6E1107A68DC3}" type="presOf" srcId="{75268879-D9EC-46BA-B613-B0409C397399}" destId="{59F3AC56-6A90-4EDE-A7A1-FF9C31E4B426}" srcOrd="0" destOrd="0" presId="urn:microsoft.com/office/officeart/2016/7/layout/RepeatingBendingProcessNew"/>
    <dgm:cxn modelId="{716908F0-C2C8-4532-B2FD-545ABB3370A7}" type="presOf" srcId="{34331EA9-BD55-4177-AF72-BB10B846244B}" destId="{14B02509-115E-40F0-8A36-84529DC2C32C}" srcOrd="1" destOrd="0" presId="urn:microsoft.com/office/officeart/2016/7/layout/RepeatingBendingProcessNew"/>
    <dgm:cxn modelId="{B34D4CF7-E4E8-4E67-AC9D-4BD201ABB72A}" type="presOf" srcId="{6FC97D8C-39FC-442E-8DCF-353AEFB0F594}" destId="{CA85203B-798A-4650-A698-5701596C7D41}" srcOrd="0" destOrd="0" presId="urn:microsoft.com/office/officeart/2016/7/layout/RepeatingBendingProcessNew"/>
    <dgm:cxn modelId="{D6CF8428-C1DB-4FB9-B683-A580C46B682B}" type="presParOf" srcId="{59F3AC56-6A90-4EDE-A7A1-FF9C31E4B426}" destId="{219DEF2D-3327-4BC5-9621-98D50597AB56}" srcOrd="0" destOrd="0" presId="urn:microsoft.com/office/officeart/2016/7/layout/RepeatingBendingProcessNew"/>
    <dgm:cxn modelId="{249AA694-2A36-45D7-9186-625D5ECA8C62}" type="presParOf" srcId="{59F3AC56-6A90-4EDE-A7A1-FF9C31E4B426}" destId="{1A3BF6A3-552E-472D-9C1B-0260CDBBB8B1}" srcOrd="1" destOrd="0" presId="urn:microsoft.com/office/officeart/2016/7/layout/RepeatingBendingProcessNew"/>
    <dgm:cxn modelId="{578EC6A7-2E8B-40FB-801F-240E347168BD}" type="presParOf" srcId="{1A3BF6A3-552E-472D-9C1B-0260CDBBB8B1}" destId="{10D0BA42-103A-442E-B115-34B33A45599E}" srcOrd="0" destOrd="0" presId="urn:microsoft.com/office/officeart/2016/7/layout/RepeatingBendingProcessNew"/>
    <dgm:cxn modelId="{EB752D4D-5A79-45DC-B11D-6A99CF94600A}" type="presParOf" srcId="{59F3AC56-6A90-4EDE-A7A1-FF9C31E4B426}" destId="{1B299840-5137-4F01-80B9-FBBBC25AB163}" srcOrd="2" destOrd="0" presId="urn:microsoft.com/office/officeart/2016/7/layout/RepeatingBendingProcessNew"/>
    <dgm:cxn modelId="{2F3FEABC-3070-4C73-9D52-078B76BB1A91}" type="presParOf" srcId="{59F3AC56-6A90-4EDE-A7A1-FF9C31E4B426}" destId="{CA85203B-798A-4650-A698-5701596C7D41}" srcOrd="3" destOrd="0" presId="urn:microsoft.com/office/officeart/2016/7/layout/RepeatingBendingProcessNew"/>
    <dgm:cxn modelId="{780FD4AC-045E-4293-A93A-988AD8BBD986}" type="presParOf" srcId="{CA85203B-798A-4650-A698-5701596C7D41}" destId="{F22B0153-2826-404D-A6B6-016B22EF298B}" srcOrd="0" destOrd="0" presId="urn:microsoft.com/office/officeart/2016/7/layout/RepeatingBendingProcessNew"/>
    <dgm:cxn modelId="{A1015926-97B7-4BEA-BACC-BF262A823C26}" type="presParOf" srcId="{59F3AC56-6A90-4EDE-A7A1-FF9C31E4B426}" destId="{8FC04E5F-9340-4393-9999-2BE6BA67CE04}" srcOrd="4" destOrd="0" presId="urn:microsoft.com/office/officeart/2016/7/layout/RepeatingBendingProcessNew"/>
    <dgm:cxn modelId="{76528AD8-6B65-4DB5-B6C1-83359555DD9A}" type="presParOf" srcId="{59F3AC56-6A90-4EDE-A7A1-FF9C31E4B426}" destId="{EE34E63C-502D-430B-980A-995F092A2CC0}" srcOrd="5" destOrd="0" presId="urn:microsoft.com/office/officeart/2016/7/layout/RepeatingBendingProcessNew"/>
    <dgm:cxn modelId="{68B84028-EF67-4F7A-9489-08234EC2987F}" type="presParOf" srcId="{EE34E63C-502D-430B-980A-995F092A2CC0}" destId="{14B02509-115E-40F0-8A36-84529DC2C32C}" srcOrd="0" destOrd="0" presId="urn:microsoft.com/office/officeart/2016/7/layout/RepeatingBendingProcessNew"/>
    <dgm:cxn modelId="{12F534DE-5CA7-4653-A8F3-A486641AA321}" type="presParOf" srcId="{59F3AC56-6A90-4EDE-A7A1-FF9C31E4B426}" destId="{9C98D83E-3474-40F9-862A-170A3AD89CE1}"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3C13B-37B0-4FB7-874E-D51527BBB517}">
      <dsp:nvSpPr>
        <dsp:cNvPr id="0" name=""/>
        <dsp:cNvSpPr/>
      </dsp:nvSpPr>
      <dsp:spPr>
        <a:xfrm>
          <a:off x="0" y="39687"/>
          <a:ext cx="3286125" cy="197167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1.Real-time Location Tracking:</a:t>
          </a:r>
        </a:p>
        <a:p>
          <a:pPr marL="0" lvl="0" indent="0" algn="ctr" defTabSz="889000">
            <a:lnSpc>
              <a:spcPct val="90000"/>
            </a:lnSpc>
            <a:spcBef>
              <a:spcPct val="0"/>
            </a:spcBef>
            <a:spcAft>
              <a:spcPct val="35000"/>
            </a:spcAft>
            <a:buNone/>
          </a:pPr>
          <a:r>
            <a:rPr lang="en-US" sz="1200" kern="1200" dirty="0"/>
            <a:t>GPS accuracy within 10 feet, update frequency every 30 seconds.</a:t>
          </a:r>
        </a:p>
      </dsp:txBody>
      <dsp:txXfrm>
        <a:off x="0" y="39687"/>
        <a:ext cx="3286125" cy="1971675"/>
      </dsp:txXfrm>
    </dsp:sp>
    <dsp:sp modelId="{E1FEAF18-1D49-4DB3-B213-B391A9B043A1}">
      <dsp:nvSpPr>
        <dsp:cNvPr id="0" name=""/>
        <dsp:cNvSpPr/>
      </dsp:nvSpPr>
      <dsp:spPr>
        <a:xfrm>
          <a:off x="3614737" y="39687"/>
          <a:ext cx="3286125" cy="1971675"/>
        </a:xfrm>
        <a:prstGeom prst="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a:t>2.</a:t>
          </a:r>
          <a:r>
            <a:rPr lang="en-US" sz="1300" b="1" kern="1200"/>
            <a:t> Geofencing:</a:t>
          </a:r>
          <a:r>
            <a:rPr lang="en-US" sz="1300" kern="1200"/>
            <a:t>Create unlimited geofences, trigger alerts on entry/exit.</a:t>
          </a:r>
        </a:p>
      </dsp:txBody>
      <dsp:txXfrm>
        <a:off x="3614737" y="39687"/>
        <a:ext cx="3286125" cy="1971675"/>
      </dsp:txXfrm>
    </dsp:sp>
    <dsp:sp modelId="{A75AFC8B-C22C-46FF-84D2-C47509B80128}">
      <dsp:nvSpPr>
        <dsp:cNvPr id="0" name=""/>
        <dsp:cNvSpPr/>
      </dsp:nvSpPr>
      <dsp:spPr>
        <a:xfrm>
          <a:off x="7229475" y="39687"/>
          <a:ext cx="3286125" cy="1971675"/>
        </a:xfrm>
        <a:prstGeom prst="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3. Reporting:</a:t>
          </a:r>
          <a:r>
            <a:rPr lang="en-US" sz="1300" kern="1200"/>
            <a:t>Generate daily, weekly, monthly reports on vehicle usage.</a:t>
          </a:r>
        </a:p>
      </dsp:txBody>
      <dsp:txXfrm>
        <a:off x="7229475" y="39687"/>
        <a:ext cx="3286125" cy="1971675"/>
      </dsp:txXfrm>
    </dsp:sp>
    <dsp:sp modelId="{9511F782-400C-4DD3-836F-58812E813ECD}">
      <dsp:nvSpPr>
        <dsp:cNvPr id="0" name=""/>
        <dsp:cNvSpPr/>
      </dsp:nvSpPr>
      <dsp:spPr>
        <a:xfrm>
          <a:off x="1807368" y="2339975"/>
          <a:ext cx="3286125" cy="1971675"/>
        </a:xfrm>
        <a:prstGeom prst="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4.</a:t>
          </a:r>
          <a:r>
            <a:rPr lang="en-US" sz="1300" kern="1200"/>
            <a:t> </a:t>
          </a:r>
          <a:r>
            <a:rPr lang="en-US" sz="1300" b="1" kern="1200"/>
            <a:t>Alerting</a:t>
          </a:r>
          <a:r>
            <a:rPr lang="en-US" sz="1300" kern="1200"/>
            <a:t>:Speeding, unauthorized usage, maintenance reminders (SMS &amp; email).</a:t>
          </a:r>
        </a:p>
      </dsp:txBody>
      <dsp:txXfrm>
        <a:off x="1807368" y="2339975"/>
        <a:ext cx="3286125" cy="1971675"/>
      </dsp:txXfrm>
    </dsp:sp>
    <dsp:sp modelId="{CBC4BD2A-2FBE-4ADD-A116-06A2F41D5EBD}">
      <dsp:nvSpPr>
        <dsp:cNvPr id="0" name=""/>
        <dsp:cNvSpPr/>
      </dsp:nvSpPr>
      <dsp:spPr>
        <a:xfrm>
          <a:off x="5422106" y="2339975"/>
          <a:ext cx="3286125" cy="1971675"/>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The functional requirements define the core capabilities of the vehicle tracking system. Precise real-time location tracking is crucial, with frequent updates. Geofencing allows for the creation of virtual boundaries, triggering alerts when vehicles enter or exit these areas. Comprehensive reporting provides insights into vehicle usage patterns, and an alerting system notifies users of critical events.</a:t>
          </a:r>
        </a:p>
      </dsp:txBody>
      <dsp:txXfrm>
        <a:off x="5422106"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758BA-E0B2-4F6E-9FCE-15CA391218F9}">
      <dsp:nvSpPr>
        <dsp:cNvPr id="0" name=""/>
        <dsp:cNvSpPr/>
      </dsp:nvSpPr>
      <dsp:spPr>
        <a:xfrm>
          <a:off x="0" y="39687"/>
          <a:ext cx="3286125" cy="1971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1.Performance:</a:t>
          </a:r>
          <a:r>
            <a:rPr lang="en-US" sz="1300" kern="1200"/>
            <a:t>System response time &lt; 2 seconds.</a:t>
          </a:r>
        </a:p>
      </dsp:txBody>
      <dsp:txXfrm>
        <a:off x="0" y="39687"/>
        <a:ext cx="3286125" cy="1971675"/>
      </dsp:txXfrm>
    </dsp:sp>
    <dsp:sp modelId="{CEA53CC7-B6FB-4F56-8292-745473A89F9E}">
      <dsp:nvSpPr>
        <dsp:cNvPr id="0" name=""/>
        <dsp:cNvSpPr/>
      </dsp:nvSpPr>
      <dsp:spPr>
        <a:xfrm>
          <a:off x="3614737" y="39687"/>
          <a:ext cx="3286125" cy="1971675"/>
        </a:xfrm>
        <a:prstGeom prst="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a:t>2.</a:t>
          </a:r>
          <a:r>
            <a:rPr lang="en-US" sz="1300" kern="1200"/>
            <a:t> Security:Data encryption (AES-256), user authentication.</a:t>
          </a:r>
        </a:p>
      </dsp:txBody>
      <dsp:txXfrm>
        <a:off x="3614737" y="39687"/>
        <a:ext cx="3286125" cy="1971675"/>
      </dsp:txXfrm>
    </dsp:sp>
    <dsp:sp modelId="{097D5823-6CB0-4788-A5B8-C2CEA79E5035}">
      <dsp:nvSpPr>
        <dsp:cNvPr id="0" name=""/>
        <dsp:cNvSpPr/>
      </dsp:nvSpPr>
      <dsp:spPr>
        <a:xfrm>
          <a:off x="7229475" y="39687"/>
          <a:ext cx="3286125" cy="1971675"/>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3. Reliability:99.99% uptime, automated backups.</a:t>
          </a:r>
        </a:p>
      </dsp:txBody>
      <dsp:txXfrm>
        <a:off x="7229475" y="39687"/>
        <a:ext cx="3286125" cy="1971675"/>
      </dsp:txXfrm>
    </dsp:sp>
    <dsp:sp modelId="{9E3A4EDE-1C6F-4E85-B69A-7240C6BDA950}">
      <dsp:nvSpPr>
        <dsp:cNvPr id="0" name=""/>
        <dsp:cNvSpPr/>
      </dsp:nvSpPr>
      <dsp:spPr>
        <a:xfrm>
          <a:off x="0" y="2339975"/>
          <a:ext cx="3286125" cy="1971675"/>
        </a:xfrm>
        <a:prstGeom prst="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Scalability</a:t>
          </a:r>
          <a:endParaRPr lang="en-US" sz="1300" kern="1200"/>
        </a:p>
      </dsp:txBody>
      <dsp:txXfrm>
        <a:off x="0" y="2339975"/>
        <a:ext cx="3286125" cy="1971675"/>
      </dsp:txXfrm>
    </dsp:sp>
    <dsp:sp modelId="{0161A191-9CDF-4B03-9522-D0A4DBD70A85}">
      <dsp:nvSpPr>
        <dsp:cNvPr id="0" name=""/>
        <dsp:cNvSpPr/>
      </dsp:nvSpPr>
      <dsp:spPr>
        <a:xfrm>
          <a:off x="3614737" y="2339975"/>
          <a:ext cx="3286125" cy="1971675"/>
        </a:xfrm>
        <a:prstGeom prst="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Support 10,000+ vehicles.</a:t>
          </a:r>
        </a:p>
      </dsp:txBody>
      <dsp:txXfrm>
        <a:off x="3614737" y="2339975"/>
        <a:ext cx="3286125" cy="1971675"/>
      </dsp:txXfrm>
    </dsp:sp>
    <dsp:sp modelId="{0A5BCF32-1822-424A-BBD3-0768DFF69FCC}">
      <dsp:nvSpPr>
        <dsp:cNvPr id="0" name=""/>
        <dsp:cNvSpPr/>
      </dsp:nvSpPr>
      <dsp:spPr>
        <a:xfrm>
          <a:off x="7229475" y="2339975"/>
          <a:ext cx="3286125" cy="1971675"/>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Non-functional requirements are critical for the system's overall quality and user satisfaction. High performance ensures quick response times. Robust security measures protect sensitive data. High reliability guarantees consistent availability, and scalability ensures the system can handle a growing number of vehicles and users. Usability is achieved through intuitive interfaces and multilingual support.</a:t>
          </a:r>
        </a:p>
      </dsp:txBody>
      <dsp:txXfrm>
        <a:off x="7229475"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BF6A3-552E-472D-9C1B-0260CDBBB8B1}">
      <dsp:nvSpPr>
        <dsp:cNvPr id="0" name=""/>
        <dsp:cNvSpPr/>
      </dsp:nvSpPr>
      <dsp:spPr>
        <a:xfrm>
          <a:off x="4906438" y="868487"/>
          <a:ext cx="668523" cy="91440"/>
        </a:xfrm>
        <a:custGeom>
          <a:avLst/>
          <a:gdLst/>
          <a:ahLst/>
          <a:cxnLst/>
          <a:rect l="0" t="0" r="0" b="0"/>
          <a:pathLst>
            <a:path>
              <a:moveTo>
                <a:pt x="0" y="45720"/>
              </a:moveTo>
              <a:lnTo>
                <a:pt x="668523"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3221" y="910712"/>
        <a:ext cx="34956" cy="6991"/>
      </dsp:txXfrm>
    </dsp:sp>
    <dsp:sp modelId="{219DEF2D-3327-4BC5-9621-98D50597AB56}">
      <dsp:nvSpPr>
        <dsp:cNvPr id="0" name=""/>
        <dsp:cNvSpPr/>
      </dsp:nvSpPr>
      <dsp:spPr>
        <a:xfrm>
          <a:off x="1868572" y="2308"/>
          <a:ext cx="3039665" cy="182379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800100">
            <a:lnSpc>
              <a:spcPct val="90000"/>
            </a:lnSpc>
            <a:spcBef>
              <a:spcPct val="0"/>
            </a:spcBef>
            <a:spcAft>
              <a:spcPct val="35000"/>
            </a:spcAft>
            <a:buNone/>
          </a:pPr>
          <a:r>
            <a:rPr lang="en-US" sz="1800" b="1" kern="1200"/>
            <a:t>Real-Time Vehicle Location</a:t>
          </a:r>
        </a:p>
        <a:p>
          <a:pPr marL="0" lvl="0" indent="0" algn="ctr" defTabSz="800100">
            <a:lnSpc>
              <a:spcPct val="90000"/>
            </a:lnSpc>
            <a:spcBef>
              <a:spcPct val="0"/>
            </a:spcBef>
            <a:spcAft>
              <a:spcPct val="35000"/>
            </a:spcAft>
            <a:buNone/>
          </a:pPr>
          <a:r>
            <a:rPr lang="en-US" sz="1800" kern="1200"/>
            <a:t>Display current location on a map with selectable views.</a:t>
          </a:r>
          <a:endParaRPr lang="en-US" sz="1800" b="1" kern="1200"/>
        </a:p>
      </dsp:txBody>
      <dsp:txXfrm>
        <a:off x="1868572" y="2308"/>
        <a:ext cx="3039665" cy="1823799"/>
      </dsp:txXfrm>
    </dsp:sp>
    <dsp:sp modelId="{CA85203B-798A-4650-A698-5701596C7D41}">
      <dsp:nvSpPr>
        <dsp:cNvPr id="0" name=""/>
        <dsp:cNvSpPr/>
      </dsp:nvSpPr>
      <dsp:spPr>
        <a:xfrm>
          <a:off x="3388405" y="1824307"/>
          <a:ext cx="3738788" cy="668523"/>
        </a:xfrm>
        <a:custGeom>
          <a:avLst/>
          <a:gdLst/>
          <a:ahLst/>
          <a:cxnLst/>
          <a:rect l="0" t="0" r="0" b="0"/>
          <a:pathLst>
            <a:path>
              <a:moveTo>
                <a:pt x="3738788" y="0"/>
              </a:moveTo>
              <a:lnTo>
                <a:pt x="3738788" y="351361"/>
              </a:lnTo>
              <a:lnTo>
                <a:pt x="0" y="351361"/>
              </a:lnTo>
              <a:lnTo>
                <a:pt x="0" y="668523"/>
              </a:lnTo>
            </a:path>
          </a:pathLst>
        </a:custGeom>
        <a:noFill/>
        <a:ln w="12700" cap="flat" cmpd="sng" algn="ctr">
          <a:solidFill>
            <a:schemeClr val="accent5">
              <a:hueOff val="-6076075"/>
              <a:satOff val="-413"/>
              <a:lumOff val="9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2710" y="2155073"/>
        <a:ext cx="190179" cy="6991"/>
      </dsp:txXfrm>
    </dsp:sp>
    <dsp:sp modelId="{1B299840-5137-4F01-80B9-FBBBC25AB163}">
      <dsp:nvSpPr>
        <dsp:cNvPr id="0" name=""/>
        <dsp:cNvSpPr/>
      </dsp:nvSpPr>
      <dsp:spPr>
        <a:xfrm>
          <a:off x="5607361" y="2308"/>
          <a:ext cx="3039665" cy="1823799"/>
        </a:xfrm>
        <a:prstGeom prst="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800100">
            <a:lnSpc>
              <a:spcPct val="90000"/>
            </a:lnSpc>
            <a:spcBef>
              <a:spcPct val="0"/>
            </a:spcBef>
            <a:spcAft>
              <a:spcPct val="35000"/>
            </a:spcAft>
            <a:buNone/>
          </a:pPr>
          <a:r>
            <a:rPr lang="en-US" sz="1800" b="1" kern="1200"/>
            <a:t>Historical Route Playback</a:t>
          </a:r>
        </a:p>
        <a:p>
          <a:pPr marL="0" lvl="0" indent="0" algn="ctr" defTabSz="800100">
            <a:lnSpc>
              <a:spcPct val="90000"/>
            </a:lnSpc>
            <a:spcBef>
              <a:spcPct val="0"/>
            </a:spcBef>
            <a:spcAft>
              <a:spcPct val="35000"/>
            </a:spcAft>
            <a:buNone/>
          </a:pPr>
          <a:r>
            <a:rPr lang="en-US" sz="1800" kern="1200"/>
            <a:t>Reconstruct vehicle routes with timestamped data.</a:t>
          </a:r>
          <a:endParaRPr lang="en-US" sz="1800" b="1" kern="1200"/>
        </a:p>
        <a:p>
          <a:pPr marL="0" lvl="0" indent="0" algn="ctr" defTabSz="800100">
            <a:lnSpc>
              <a:spcPct val="90000"/>
            </a:lnSpc>
            <a:spcBef>
              <a:spcPct val="0"/>
            </a:spcBef>
            <a:spcAft>
              <a:spcPct val="35000"/>
            </a:spcAft>
            <a:buNone/>
          </a:pPr>
          <a:endParaRPr lang="en-US" sz="1800" kern="1200"/>
        </a:p>
      </dsp:txBody>
      <dsp:txXfrm>
        <a:off x="5607361" y="2308"/>
        <a:ext cx="3039665" cy="1823799"/>
      </dsp:txXfrm>
    </dsp:sp>
    <dsp:sp modelId="{EE34E63C-502D-430B-980A-995F092A2CC0}">
      <dsp:nvSpPr>
        <dsp:cNvPr id="0" name=""/>
        <dsp:cNvSpPr/>
      </dsp:nvSpPr>
      <dsp:spPr>
        <a:xfrm>
          <a:off x="4906438" y="3391410"/>
          <a:ext cx="668523" cy="91440"/>
        </a:xfrm>
        <a:custGeom>
          <a:avLst/>
          <a:gdLst/>
          <a:ahLst/>
          <a:cxnLst/>
          <a:rect l="0" t="0" r="0" b="0"/>
          <a:pathLst>
            <a:path>
              <a:moveTo>
                <a:pt x="0" y="45720"/>
              </a:moveTo>
              <a:lnTo>
                <a:pt x="668523"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3221" y="3433634"/>
        <a:ext cx="34956" cy="6991"/>
      </dsp:txXfrm>
    </dsp:sp>
    <dsp:sp modelId="{8FC04E5F-9340-4393-9999-2BE6BA67CE04}">
      <dsp:nvSpPr>
        <dsp:cNvPr id="0" name=""/>
        <dsp:cNvSpPr/>
      </dsp:nvSpPr>
      <dsp:spPr>
        <a:xfrm>
          <a:off x="1868572" y="2525230"/>
          <a:ext cx="3039665" cy="1823799"/>
        </a:xfrm>
        <a:prstGeom prst="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800100">
            <a:lnSpc>
              <a:spcPct val="90000"/>
            </a:lnSpc>
            <a:spcBef>
              <a:spcPct val="0"/>
            </a:spcBef>
            <a:spcAft>
              <a:spcPct val="35000"/>
            </a:spcAft>
            <a:buNone/>
          </a:pPr>
          <a:r>
            <a:rPr lang="en-US" sz="1800" b="1" kern="1200"/>
            <a:t>Geofence Visualization</a:t>
          </a:r>
        </a:p>
        <a:p>
          <a:pPr marL="0" lvl="0" indent="0" algn="ctr" defTabSz="800100">
            <a:lnSpc>
              <a:spcPct val="90000"/>
            </a:lnSpc>
            <a:spcBef>
              <a:spcPct val="0"/>
            </a:spcBef>
            <a:spcAft>
              <a:spcPct val="35000"/>
            </a:spcAft>
            <a:buNone/>
          </a:pPr>
          <a:r>
            <a:rPr lang="en-US" sz="1800" kern="1200"/>
            <a:t>Overlay geofences on the map and track entry/exit events.</a:t>
          </a:r>
          <a:endParaRPr lang="en-US" sz="1800" b="1" kern="1200"/>
        </a:p>
      </dsp:txBody>
      <dsp:txXfrm>
        <a:off x="1868572" y="2525230"/>
        <a:ext cx="3039665" cy="1823799"/>
      </dsp:txXfrm>
    </dsp:sp>
    <dsp:sp modelId="{9C98D83E-3474-40F9-862A-170A3AD89CE1}">
      <dsp:nvSpPr>
        <dsp:cNvPr id="0" name=""/>
        <dsp:cNvSpPr/>
      </dsp:nvSpPr>
      <dsp:spPr>
        <a:xfrm>
          <a:off x="5607361" y="2525230"/>
          <a:ext cx="3039665" cy="1823799"/>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Traffic Conditions</a:t>
          </a:r>
        </a:p>
        <a:p>
          <a:pPr marL="0" lvl="0" indent="0" algn="ctr" defTabSz="800100">
            <a:lnSpc>
              <a:spcPct val="90000"/>
            </a:lnSpc>
            <a:spcBef>
              <a:spcPct val="0"/>
            </a:spcBef>
            <a:spcAft>
              <a:spcPct val="35000"/>
            </a:spcAft>
            <a:buNone/>
          </a:pPr>
          <a:r>
            <a:rPr lang="en-US" sz="1800" kern="1200"/>
            <a:t>Integrate real-time traffic data for route optimization.</a:t>
          </a:r>
          <a:endParaRPr lang="en-US" sz="1800" kern="1200">
            <a:latin typeface="Times New Roman" panose="02020603050405020304" pitchFamily="18" charset="0"/>
            <a:cs typeface="Times New Roman" panose="02020603050405020304" pitchFamily="18" charset="0"/>
          </a:endParaRPr>
        </a:p>
      </dsp:txBody>
      <dsp:txXfrm>
        <a:off x="5607361" y="2525230"/>
        <a:ext cx="3039665" cy="182379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3B9F-C769-16C8-C9F0-15CCB3C777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70ABD8D-1769-0D37-E793-60F87B7EE2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107E85-361F-0690-AB09-A7BE520FC27C}"/>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5" name="Footer Placeholder 4">
            <a:extLst>
              <a:ext uri="{FF2B5EF4-FFF2-40B4-BE49-F238E27FC236}">
                <a16:creationId xmlns:a16="http://schemas.microsoft.com/office/drawing/2014/main" id="{CDFA15B7-F8CA-7156-4B6D-B054E359BB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40D1E1-A866-E91A-3E57-6E550E9B0ED3}"/>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3539560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00EE-EAB8-90D0-B3A7-177B6B8196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1D3875-5FBD-97AE-FE85-42D14B9119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29D849-7FBE-49B7-6069-89804609B227}"/>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5" name="Footer Placeholder 4">
            <a:extLst>
              <a:ext uri="{FF2B5EF4-FFF2-40B4-BE49-F238E27FC236}">
                <a16:creationId xmlns:a16="http://schemas.microsoft.com/office/drawing/2014/main" id="{FA749853-904F-5979-2EF8-16CABF23D4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47CF4F-2C42-03C2-7F76-E5F3A49F98C9}"/>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8276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CC05BD-8CD3-37EB-3C2B-13CA8C5147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74D279-D57F-324A-47AB-3FE4092712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ED4A96-DEBB-E6FA-CF85-D842D9C059AB}"/>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5" name="Footer Placeholder 4">
            <a:extLst>
              <a:ext uri="{FF2B5EF4-FFF2-40B4-BE49-F238E27FC236}">
                <a16:creationId xmlns:a16="http://schemas.microsoft.com/office/drawing/2014/main" id="{C3E151BC-1941-FDEF-C4B9-D76E0C83D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194F2A-24A7-59B2-5165-FE34259F9A94}"/>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2517243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A51E-B8F6-39E7-8EE6-493DDC0E6D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AB184D-2C86-7988-1E9E-0162BA5689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DAEB7C-B75C-D0E3-D148-8DD0650B3728}"/>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5" name="Footer Placeholder 4">
            <a:extLst>
              <a:ext uri="{FF2B5EF4-FFF2-40B4-BE49-F238E27FC236}">
                <a16:creationId xmlns:a16="http://schemas.microsoft.com/office/drawing/2014/main" id="{A28D237B-3F57-D77F-E30F-58BE15FFE5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80B204-9769-54C1-B173-C470B5396589}"/>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1162721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7243-087D-796E-ECD0-E0BC1057D0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AF4B2A-175F-6EA3-2831-39E029A0E22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DE0D02-577D-08ED-5284-B2A440C69EF1}"/>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5" name="Footer Placeholder 4">
            <a:extLst>
              <a:ext uri="{FF2B5EF4-FFF2-40B4-BE49-F238E27FC236}">
                <a16:creationId xmlns:a16="http://schemas.microsoft.com/office/drawing/2014/main" id="{3C56247E-BCC0-49DB-E54E-8BF09EF6E7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0EC83C-4005-A5A6-5526-F12FC823C11A}"/>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23412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0124-0A1D-12AD-122F-7B7E885908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F046B8-D043-C590-AD3F-E7FC6CEEBC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A6768F-2DA8-7746-F5A8-ED5AC972AD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F407AC-F758-0CB6-D734-0D7E654FF01E}"/>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6" name="Footer Placeholder 5">
            <a:extLst>
              <a:ext uri="{FF2B5EF4-FFF2-40B4-BE49-F238E27FC236}">
                <a16:creationId xmlns:a16="http://schemas.microsoft.com/office/drawing/2014/main" id="{A8BB06E9-E3C1-CA83-C3E3-D0CE4A965A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F40690-5CB9-902D-34D7-0F997C617A1E}"/>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153593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D042-77E3-BC0C-CA5C-5AB48252535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8DE76B-8DAA-1BF4-A980-5D2C76A047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156E33-E877-09A7-E62B-4841291644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9E704D-85C7-7A7F-D00F-A40EED86C1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C26F99-C2FF-15CB-9CC4-765FA9BF55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576936-2B7C-7C99-8FF2-B013D3F089CA}"/>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8" name="Footer Placeholder 7">
            <a:extLst>
              <a:ext uri="{FF2B5EF4-FFF2-40B4-BE49-F238E27FC236}">
                <a16:creationId xmlns:a16="http://schemas.microsoft.com/office/drawing/2014/main" id="{120D93AE-5C40-9C84-E55A-AA44131A755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E933319-696C-EEAF-606E-ED494B7C6C14}"/>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3711914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4399A-7CE5-CB5E-3126-8CCD0B14161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DD5EA0-3AF3-1DD7-BBC5-8948ED11F860}"/>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4" name="Footer Placeholder 3">
            <a:extLst>
              <a:ext uri="{FF2B5EF4-FFF2-40B4-BE49-F238E27FC236}">
                <a16:creationId xmlns:a16="http://schemas.microsoft.com/office/drawing/2014/main" id="{F909694A-1286-888E-A3F7-190F3E28EF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B01AE32-FC96-C851-C4B9-9ACEF92A0B35}"/>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4140239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81507D-D8F5-2CF2-D562-F42C404EB87A}"/>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3" name="Footer Placeholder 2">
            <a:extLst>
              <a:ext uri="{FF2B5EF4-FFF2-40B4-BE49-F238E27FC236}">
                <a16:creationId xmlns:a16="http://schemas.microsoft.com/office/drawing/2014/main" id="{2917B383-FFA7-E5CE-AA7C-B2308BB740C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DD4C7A-B449-6D1A-12E2-5D4A5CBC9352}"/>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108912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4462E-42E3-8514-4F2A-7F184D6E6E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CDC7C8C-E0B4-DA54-F615-FEDB492F8C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F6BDAA1-8744-9179-4E3C-DBC6804DC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AE650-CEBD-487B-0B12-D7149BF0747E}"/>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6" name="Footer Placeholder 5">
            <a:extLst>
              <a:ext uri="{FF2B5EF4-FFF2-40B4-BE49-F238E27FC236}">
                <a16:creationId xmlns:a16="http://schemas.microsoft.com/office/drawing/2014/main" id="{722DB195-7188-9410-92F0-453D7948C4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B640D3-ECA8-09D0-993E-206C24DA08C3}"/>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3939968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91D4-4639-2D5D-3F69-C466E9024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E4B1BA-4FB1-1C3E-7457-73169F4961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3D7CF7C-5B32-243B-E6FC-E353BB1576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66FEB-BED6-6E1E-B856-BD79C6F15A67}"/>
              </a:ext>
            </a:extLst>
          </p:cNvPr>
          <p:cNvSpPr>
            <a:spLocks noGrp="1"/>
          </p:cNvSpPr>
          <p:nvPr>
            <p:ph type="dt" sz="half" idx="10"/>
          </p:nvPr>
        </p:nvSpPr>
        <p:spPr/>
        <p:txBody>
          <a:bodyPr/>
          <a:lstStyle/>
          <a:p>
            <a:fld id="{1FE89357-E600-4755-88AC-7707C3641ADC}" type="datetimeFigureOut">
              <a:rPr lang="en-IN" smtClean="0"/>
              <a:t>17-04-2025</a:t>
            </a:fld>
            <a:endParaRPr lang="en-IN"/>
          </a:p>
        </p:txBody>
      </p:sp>
      <p:sp>
        <p:nvSpPr>
          <p:cNvPr id="6" name="Footer Placeholder 5">
            <a:extLst>
              <a:ext uri="{FF2B5EF4-FFF2-40B4-BE49-F238E27FC236}">
                <a16:creationId xmlns:a16="http://schemas.microsoft.com/office/drawing/2014/main" id="{5528D871-F792-0C14-3056-AFAD5E3077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5B13BC-EB95-D0EF-314A-4CEE69978F1C}"/>
              </a:ext>
            </a:extLst>
          </p:cNvPr>
          <p:cNvSpPr>
            <a:spLocks noGrp="1"/>
          </p:cNvSpPr>
          <p:nvPr>
            <p:ph type="sldNum" sz="quarter" idx="12"/>
          </p:nvPr>
        </p:nvSpPr>
        <p:spPr/>
        <p:txBody>
          <a:bodyPr/>
          <a:lstStyle/>
          <a:p>
            <a:fld id="{12988005-29D1-4799-B946-B2087843357D}" type="slidenum">
              <a:rPr lang="en-IN" smtClean="0"/>
              <a:t>‹#›</a:t>
            </a:fld>
            <a:endParaRPr lang="en-IN"/>
          </a:p>
        </p:txBody>
      </p:sp>
    </p:spTree>
    <p:extLst>
      <p:ext uri="{BB962C8B-B14F-4D97-AF65-F5344CB8AC3E}">
        <p14:creationId xmlns:p14="http://schemas.microsoft.com/office/powerpoint/2010/main" val="151905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707061-EADC-9DAA-1110-425E5B8B7A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C2CCDC-4426-D57C-1D48-4A0948A95A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FDA31B-ADA4-7D85-CC29-1FE0BE898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E89357-E600-4755-88AC-7707C3641ADC}" type="datetimeFigureOut">
              <a:rPr lang="en-IN" smtClean="0"/>
              <a:t>17-04-2025</a:t>
            </a:fld>
            <a:endParaRPr lang="en-IN"/>
          </a:p>
        </p:txBody>
      </p:sp>
      <p:sp>
        <p:nvSpPr>
          <p:cNvPr id="5" name="Footer Placeholder 4">
            <a:extLst>
              <a:ext uri="{FF2B5EF4-FFF2-40B4-BE49-F238E27FC236}">
                <a16:creationId xmlns:a16="http://schemas.microsoft.com/office/drawing/2014/main" id="{A1D28AB0-8868-E245-73D1-E027D4CE56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A82AC499-76D6-5183-F3CB-CB8357E7B0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988005-29D1-4799-B946-B2087843357D}" type="slidenum">
              <a:rPr lang="en-IN" smtClean="0"/>
              <a:t>‹#›</a:t>
            </a:fld>
            <a:endParaRPr lang="en-IN"/>
          </a:p>
        </p:txBody>
      </p:sp>
    </p:spTree>
    <p:extLst>
      <p:ext uri="{BB962C8B-B14F-4D97-AF65-F5344CB8AC3E}">
        <p14:creationId xmlns:p14="http://schemas.microsoft.com/office/powerpoint/2010/main" val="1904064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42D22D1-73BC-1027-5B52-496E9A3B04A6}"/>
              </a:ext>
            </a:extLst>
          </p:cNvPr>
          <p:cNvPicPr>
            <a:picLocks noChangeAspect="1"/>
          </p:cNvPicPr>
          <p:nvPr/>
        </p:nvPicPr>
        <p:blipFill>
          <a:blip r:embed="rId2">
            <a:alphaModFix amt="35000"/>
          </a:blip>
          <a:srcRect t="1594" b="14136"/>
          <a:stretch/>
        </p:blipFill>
        <p:spPr>
          <a:xfrm>
            <a:off x="20" y="1"/>
            <a:ext cx="12191980" cy="6858000"/>
          </a:xfrm>
          <a:prstGeom prst="rect">
            <a:avLst/>
          </a:prstGeom>
        </p:spPr>
      </p:pic>
      <p:sp>
        <p:nvSpPr>
          <p:cNvPr id="2" name="Title 1">
            <a:extLst>
              <a:ext uri="{FF2B5EF4-FFF2-40B4-BE49-F238E27FC236}">
                <a16:creationId xmlns:a16="http://schemas.microsoft.com/office/drawing/2014/main" id="{06E10262-4244-5880-DA12-500B4F14B03F}"/>
              </a:ext>
            </a:extLst>
          </p:cNvPr>
          <p:cNvSpPr>
            <a:spLocks noGrp="1"/>
          </p:cNvSpPr>
          <p:nvPr>
            <p:ph type="ctrTitle"/>
          </p:nvPr>
        </p:nvSpPr>
        <p:spPr>
          <a:xfrm>
            <a:off x="841248" y="426720"/>
            <a:ext cx="10506456" cy="1919141"/>
          </a:xfrm>
        </p:spPr>
        <p:txBody>
          <a:bodyPr vert="horz" lIns="91440" tIns="45720" rIns="91440" bIns="45720" rtlCol="0" anchor="b">
            <a:normAutofit/>
          </a:bodyPr>
          <a:lstStyle/>
          <a:p>
            <a:pPr algn="l"/>
            <a:r>
              <a:rPr lang="en-US">
                <a:solidFill>
                  <a:srgbClr val="FFFFFF"/>
                </a:solidFill>
              </a:rPr>
              <a:t>SRS on vehicle tracking system </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47B30F17-A610-690A-441A-1648F13A6F59}"/>
              </a:ext>
            </a:extLst>
          </p:cNvPr>
          <p:cNvSpPr>
            <a:spLocks noGrp="1"/>
          </p:cNvSpPr>
          <p:nvPr>
            <p:ph type="subTitle" idx="1"/>
          </p:nvPr>
        </p:nvSpPr>
        <p:spPr>
          <a:xfrm>
            <a:off x="841248" y="3337269"/>
            <a:ext cx="10509504" cy="2905686"/>
          </a:xfrm>
        </p:spPr>
        <p:txBody>
          <a:bodyPr vert="horz" lIns="91440" tIns="45720" rIns="91440" bIns="45720" rtlCol="0">
            <a:normAutofit/>
          </a:bodyPr>
          <a:lstStyle/>
          <a:p>
            <a:pPr marL="0" indent="-228600" algn="l">
              <a:buFont typeface="Arial" panose="020B0604020202020204" pitchFamily="34" charset="0"/>
              <a:buChar char="•"/>
            </a:pPr>
            <a:r>
              <a:rPr lang="en-US" sz="2000" dirty="0">
                <a:solidFill>
                  <a:srgbClr val="FFFFFF"/>
                </a:solidFill>
              </a:rPr>
              <a:t>Submitted by :                                       Submitted to :</a:t>
            </a:r>
          </a:p>
          <a:p>
            <a:pPr marL="0" indent="-228600" algn="l">
              <a:buFont typeface="Arial" panose="020B0604020202020204" pitchFamily="34" charset="0"/>
              <a:buChar char="•"/>
            </a:pPr>
            <a:r>
              <a:rPr lang="en-US" sz="2000" dirty="0">
                <a:solidFill>
                  <a:srgbClr val="FFFFFF"/>
                </a:solidFill>
              </a:rPr>
              <a:t>25.Deepak Kumar                          Dr. Amanpreet Singh                                                                                 </a:t>
            </a:r>
          </a:p>
          <a:p>
            <a:pPr marL="0" indent="-228600" algn="l">
              <a:buFont typeface="Arial" panose="020B0604020202020204" pitchFamily="34" charset="0"/>
              <a:buChar char="•"/>
            </a:pPr>
            <a:r>
              <a:rPr lang="en-US" sz="2000" dirty="0">
                <a:solidFill>
                  <a:srgbClr val="FFFFFF"/>
                </a:solidFill>
              </a:rPr>
              <a:t>26.Sonu  Kumar </a:t>
            </a:r>
          </a:p>
          <a:p>
            <a:pPr marL="0" indent="-228600" algn="l">
              <a:buFont typeface="Arial" panose="020B0604020202020204" pitchFamily="34" charset="0"/>
              <a:buChar char="•"/>
            </a:pPr>
            <a:r>
              <a:rPr lang="en-US" sz="2000" dirty="0">
                <a:solidFill>
                  <a:srgbClr val="FFFFFF"/>
                </a:solidFill>
              </a:rPr>
              <a:t>27.Vikas </a:t>
            </a:r>
            <a:r>
              <a:rPr lang="en-US" sz="2000" dirty="0" err="1">
                <a:solidFill>
                  <a:srgbClr val="FFFFFF"/>
                </a:solidFill>
              </a:rPr>
              <a:t>Gangwar</a:t>
            </a:r>
            <a:r>
              <a:rPr lang="en-US" sz="2000" dirty="0">
                <a:solidFill>
                  <a:srgbClr val="FFFFFF"/>
                </a:solidFill>
              </a:rPr>
              <a:t> </a:t>
            </a:r>
          </a:p>
          <a:p>
            <a:pPr marL="0" indent="-228600" algn="l">
              <a:buFont typeface="Arial" panose="020B0604020202020204" pitchFamily="34" charset="0"/>
              <a:buChar char="•"/>
            </a:pPr>
            <a:r>
              <a:rPr lang="en-US" sz="2000" dirty="0">
                <a:solidFill>
                  <a:srgbClr val="FFFFFF"/>
                </a:solidFill>
              </a:rPr>
              <a:t>28.Neekhilesh Mitra  </a:t>
            </a:r>
          </a:p>
          <a:p>
            <a:pPr indent="-228600" algn="l">
              <a:buFont typeface="Arial" panose="020B0604020202020204" pitchFamily="34" charset="0"/>
              <a:buChar char="•"/>
            </a:pPr>
            <a:endParaRPr lang="en-US" sz="2000" dirty="0">
              <a:solidFill>
                <a:srgbClr val="FFFFFF"/>
              </a:solidFill>
            </a:endParaRPr>
          </a:p>
          <a:p>
            <a:pPr indent="-228600" algn="l">
              <a:buFont typeface="Arial" panose="020B0604020202020204" pitchFamily="34" charset="0"/>
              <a:buChar char="•"/>
            </a:pPr>
            <a:r>
              <a:rPr lang="en-US" sz="2000" dirty="0">
                <a:solidFill>
                  <a:srgbClr val="FFFFFF"/>
                </a:solidFill>
              </a:rPr>
              <a:t>                  </a:t>
            </a:r>
          </a:p>
        </p:txBody>
      </p:sp>
    </p:spTree>
    <p:extLst>
      <p:ext uri="{BB962C8B-B14F-4D97-AF65-F5344CB8AC3E}">
        <p14:creationId xmlns:p14="http://schemas.microsoft.com/office/powerpoint/2010/main" val="304008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5EF84-20BD-D926-5898-E90BBAB64E32}"/>
              </a:ext>
            </a:extLst>
          </p:cNvPr>
          <p:cNvSpPr>
            <a:spLocks noGrp="1"/>
          </p:cNvSpPr>
          <p:nvPr>
            <p:ph type="title"/>
          </p:nvPr>
        </p:nvSpPr>
        <p:spPr>
          <a:xfrm>
            <a:off x="638881" y="670218"/>
            <a:ext cx="8704816" cy="618771"/>
          </a:xfrm>
        </p:spPr>
        <p:txBody>
          <a:bodyPr vert="horz" lIns="91440" tIns="45720" rIns="91440" bIns="45720" rtlCol="0" anchor="ctr">
            <a:normAutofit/>
          </a:bodyPr>
          <a:lstStyle/>
          <a:p>
            <a:pPr algn="ctr"/>
            <a:r>
              <a:rPr lang="en-US" sz="2000" b="1" dirty="0">
                <a:latin typeface="Times New Roman" panose="02020603050405020304" pitchFamily="18" charset="0"/>
                <a:cs typeface="Times New Roman" panose="02020603050405020304" pitchFamily="18" charset="0"/>
              </a:rPr>
              <a:t>DATA FRMAE DIAGRAME FOR VTS  LEVEL 1</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vehicle tracking system">
            <a:extLst>
              <a:ext uri="{FF2B5EF4-FFF2-40B4-BE49-F238E27FC236}">
                <a16:creationId xmlns:a16="http://schemas.microsoft.com/office/drawing/2014/main" id="{136E524A-A4A0-7AE6-472A-214E7C82B4C5}"/>
              </a:ext>
            </a:extLst>
          </p:cNvPr>
          <p:cNvPicPr>
            <a:picLocks noChangeAspect="1"/>
          </p:cNvPicPr>
          <p:nvPr/>
        </p:nvPicPr>
        <p:blipFill>
          <a:blip r:embed="rId2"/>
          <a:stretch>
            <a:fillRect/>
          </a:stretch>
        </p:blipFill>
        <p:spPr>
          <a:xfrm>
            <a:off x="371679" y="2619784"/>
            <a:ext cx="3600041" cy="3600041"/>
          </a:xfrm>
          <a:prstGeom prst="rect">
            <a:avLst/>
          </a:prstGeom>
        </p:spPr>
      </p:pic>
      <p:pic>
        <p:nvPicPr>
          <p:cNvPr id="5" name="Content Placeholder 4" descr="A diagram of a software application&#10;&#10;AI-generated content may be incorrect.">
            <a:extLst>
              <a:ext uri="{FF2B5EF4-FFF2-40B4-BE49-F238E27FC236}">
                <a16:creationId xmlns:a16="http://schemas.microsoft.com/office/drawing/2014/main" id="{41FB4C24-8B37-9279-1498-3402EFAED52E}"/>
              </a:ext>
            </a:extLst>
          </p:cNvPr>
          <p:cNvPicPr>
            <a:picLocks noGrp="1" noChangeAspect="1"/>
          </p:cNvPicPr>
          <p:nvPr>
            <p:ph idx="1"/>
          </p:nvPr>
        </p:nvPicPr>
        <p:blipFill>
          <a:blip r:embed="rId3"/>
          <a:stretch>
            <a:fillRect/>
          </a:stretch>
        </p:blipFill>
        <p:spPr>
          <a:xfrm>
            <a:off x="4295979" y="2619784"/>
            <a:ext cx="3600041" cy="3600041"/>
          </a:xfrm>
          <a:prstGeom prst="rect">
            <a:avLst/>
          </a:prstGeom>
        </p:spPr>
      </p:pic>
      <p:pic>
        <p:nvPicPr>
          <p:cNvPr id="9" name="Picture 8" descr="A diagram of a vehicle tracking system&#10;&#10;AI-generated content may be incorrect.">
            <a:extLst>
              <a:ext uri="{FF2B5EF4-FFF2-40B4-BE49-F238E27FC236}">
                <a16:creationId xmlns:a16="http://schemas.microsoft.com/office/drawing/2014/main" id="{EC95638E-DBE8-F045-E28D-E9B0582F4891}"/>
              </a:ext>
            </a:extLst>
          </p:cNvPr>
          <p:cNvPicPr>
            <a:picLocks noChangeAspect="1"/>
          </p:cNvPicPr>
          <p:nvPr/>
        </p:nvPicPr>
        <p:blipFill>
          <a:blip r:embed="rId4"/>
          <a:stretch>
            <a:fillRect/>
          </a:stretch>
        </p:blipFill>
        <p:spPr>
          <a:xfrm>
            <a:off x="8220279" y="2619784"/>
            <a:ext cx="3600041" cy="3600041"/>
          </a:xfrm>
          <a:prstGeom prst="rect">
            <a:avLst/>
          </a:prstGeom>
        </p:spPr>
      </p:pic>
    </p:spTree>
    <p:extLst>
      <p:ext uri="{BB962C8B-B14F-4D97-AF65-F5344CB8AC3E}">
        <p14:creationId xmlns:p14="http://schemas.microsoft.com/office/powerpoint/2010/main" val="1558711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7" name="Rectangle 3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A7461-C29D-7D6D-E2E4-ADE83C5CF5A8}"/>
              </a:ext>
            </a:extLst>
          </p:cNvPr>
          <p:cNvSpPr>
            <a:spLocks noGrp="1"/>
          </p:cNvSpPr>
          <p:nvPr>
            <p:ph type="title"/>
          </p:nvPr>
        </p:nvSpPr>
        <p:spPr>
          <a:xfrm>
            <a:off x="1043631" y="809898"/>
            <a:ext cx="9942716" cy="1554480"/>
          </a:xfrm>
        </p:spPr>
        <p:txBody>
          <a:bodyPr anchor="ctr">
            <a:normAutofit/>
          </a:bodyPr>
          <a:lstStyle/>
          <a:p>
            <a:r>
              <a:rPr lang="en-US" sz="4100" b="1">
                <a:latin typeface="Times New Roman" panose="02020603050405020304" pitchFamily="18" charset="0"/>
                <a:cs typeface="Times New Roman" panose="02020603050405020304" pitchFamily="18" charset="0"/>
              </a:rPr>
              <a:t>System Features: Reporting and Analytics</a:t>
            </a:r>
            <a:br>
              <a:rPr lang="en-US" sz="4100" b="1">
                <a:latin typeface="Times New Roman" panose="02020603050405020304" pitchFamily="18" charset="0"/>
                <a:cs typeface="Times New Roman" panose="02020603050405020304" pitchFamily="18" charset="0"/>
              </a:rPr>
            </a:br>
            <a:endParaRPr lang="en-IN" sz="4100" b="1">
              <a:latin typeface="Times New Roman" panose="02020603050405020304" pitchFamily="18" charset="0"/>
              <a:cs typeface="Times New Roman" panose="02020603050405020304" pitchFamily="18" charset="0"/>
            </a:endParaRPr>
          </a:p>
        </p:txBody>
      </p:sp>
      <p:sp>
        <p:nvSpPr>
          <p:cNvPr id="18" name="Content Placeholder 2">
            <a:extLst>
              <a:ext uri="{FF2B5EF4-FFF2-40B4-BE49-F238E27FC236}">
                <a16:creationId xmlns:a16="http://schemas.microsoft.com/office/drawing/2014/main" id="{7ADC28C0-6F53-E055-0404-AABCF0402033}"/>
              </a:ext>
            </a:extLst>
          </p:cNvPr>
          <p:cNvSpPr>
            <a:spLocks noGrp="1"/>
          </p:cNvSpPr>
          <p:nvPr>
            <p:ph idx="1"/>
          </p:nvPr>
        </p:nvSpPr>
        <p:spPr>
          <a:xfrm>
            <a:off x="1045028" y="3017522"/>
            <a:ext cx="9941319" cy="3124658"/>
          </a:xfrm>
        </p:spPr>
        <p:txBody>
          <a:bodyPr anchor="ctr">
            <a:normAutofit/>
          </a:bodyPr>
          <a:lstStyle/>
          <a:p>
            <a:r>
              <a:rPr lang="en-US" sz="1500" b="1" dirty="0">
                <a:latin typeface="Instrument Sans Medium" pitchFamily="34" charset="0"/>
                <a:ea typeface="Instrument Sans Medium" pitchFamily="34" charset="-122"/>
                <a:cs typeface="Instrument Sans Medium" pitchFamily="34" charset="-120"/>
              </a:rPr>
              <a:t>Customizable Reports</a:t>
            </a:r>
            <a:endParaRPr lang="en-US" sz="1500" b="1" dirty="0"/>
          </a:p>
          <a:p>
            <a:pPr marL="0" indent="0">
              <a:buNone/>
            </a:pPr>
            <a:r>
              <a:rPr lang="en-US" sz="1500" dirty="0">
                <a:latin typeface="Open Sans" pitchFamily="34" charset="0"/>
                <a:ea typeface="Open Sans" pitchFamily="34" charset="-122"/>
                <a:cs typeface="Open Sans" pitchFamily="34" charset="-120"/>
              </a:rPr>
              <a:t>Generate reports on mileage, fuel consumption, driver behavior.</a:t>
            </a:r>
            <a:endParaRPr lang="en-US" sz="1500" dirty="0"/>
          </a:p>
          <a:p>
            <a:r>
              <a:rPr lang="en-US" sz="1500" b="1" dirty="0">
                <a:latin typeface="Instrument Sans Medium" pitchFamily="34" charset="0"/>
                <a:ea typeface="Instrument Sans Medium" pitchFamily="34" charset="-122"/>
                <a:cs typeface="Instrument Sans Medium" pitchFamily="34" charset="-120"/>
              </a:rPr>
              <a:t>Exception Reporting</a:t>
            </a:r>
            <a:endParaRPr lang="en-US" sz="1500" b="1" dirty="0"/>
          </a:p>
          <a:p>
            <a:r>
              <a:rPr lang="en-US" sz="1500" dirty="0">
                <a:latin typeface="Open Sans" pitchFamily="34" charset="0"/>
                <a:ea typeface="Open Sans" pitchFamily="34" charset="-122"/>
                <a:cs typeface="Open Sans" pitchFamily="34" charset="-120"/>
              </a:rPr>
              <a:t>Highlight speeding, idling, hard braking events.</a:t>
            </a:r>
            <a:endParaRPr lang="en-US" sz="1500" dirty="0"/>
          </a:p>
          <a:p>
            <a:r>
              <a:rPr lang="en-US" sz="1500" b="1" dirty="0">
                <a:latin typeface="Instrument Sans Medium" pitchFamily="34" charset="0"/>
                <a:ea typeface="Instrument Sans Medium" pitchFamily="34" charset="-122"/>
                <a:cs typeface="Instrument Sans Medium" pitchFamily="34" charset="-120"/>
              </a:rPr>
              <a:t>Predictive Maintenance</a:t>
            </a:r>
            <a:endParaRPr lang="en-US" sz="1500" b="1" dirty="0"/>
          </a:p>
          <a:p>
            <a:pPr marL="0" indent="0">
              <a:buNone/>
            </a:pPr>
            <a:r>
              <a:rPr lang="en-US" sz="1500" dirty="0">
                <a:latin typeface="Open Sans" pitchFamily="34" charset="0"/>
                <a:ea typeface="Open Sans" pitchFamily="34" charset="-122"/>
                <a:cs typeface="Open Sans" pitchFamily="34" charset="-120"/>
              </a:rPr>
              <a:t>Schedule maintenance based on vehicle usage and sensor data.</a:t>
            </a:r>
            <a:endParaRPr lang="en-US" sz="1500" dirty="0"/>
          </a:p>
          <a:p>
            <a:r>
              <a:rPr lang="en-US" sz="1500" b="1" dirty="0">
                <a:latin typeface="Open Sans" pitchFamily="34" charset="0"/>
                <a:ea typeface="Open Sans" pitchFamily="34" charset="-122"/>
                <a:cs typeface="Open Sans" pitchFamily="34" charset="-120"/>
              </a:rPr>
              <a:t>Reporting and analytics provide valuable insights into vehicle performance and driver behavior. Customizable reports allow users to generate specific reports based on their needs. Exception reporting highlights critical events, and predictive maintenance enables proactive maintenance scheduling. Driver performance scorecards provide a comprehensive evaluation of driver performance based on safety and efficiency metrics.</a:t>
            </a:r>
            <a:endParaRPr lang="en-US" sz="1500" b="1" dirty="0"/>
          </a:p>
          <a:p>
            <a:endParaRPr lang="en-IN" sz="1500" dirty="0"/>
          </a:p>
        </p:txBody>
      </p:sp>
      <p:cxnSp>
        <p:nvCxnSpPr>
          <p:cNvPr id="43" name="Straight Connector 4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030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0" name="Rectangle 37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AC8620-E3D9-DB9D-F4F9-891B01356D29}"/>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700" b="1" i="0" u="none" strike="noStrike" cap="none" spc="0" normalizeH="0" baseline="0" noProof="0">
                <a:ln>
                  <a:noFill/>
                </a:ln>
                <a:effectLst/>
                <a:uLnTx/>
                <a:uFillTx/>
              </a:rPr>
              <a:t>INTRODUCTION:</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700" b="0" i="0" u="none" strike="noStrike" cap="none" spc="0" normalizeH="0" baseline="0" noProof="0">
                <a:ln>
                  <a:noFill/>
                </a:ln>
                <a:effectLst/>
                <a:uLnTx/>
                <a:uFillTx/>
              </a:rPr>
              <a:t>Vehicle tracking systems provide real-time monitoring and management of vehicle locations and status. This technology plays a vital role across industries, offering enhanced security, improved efficiency, and reduced operational costs. The market is projected to reach $52.9B by 2030, reflecting a CAGR of 9.4%. Examples include fleet management, </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700" b="1"/>
              <a:t>SCOPE:</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700" b="0" i="0" u="none" strike="noStrike" cap="none" spc="0" normalizeH="0" baseline="0" noProof="0">
                <a:ln>
                  <a:noFill/>
                </a:ln>
                <a:effectLst/>
                <a:uLnTx/>
                <a:uFillTx/>
              </a:rPr>
              <a:t>stolen vehicle recovery, and delivery optimization, showcasing the widespread applicability of these systems.</a:t>
            </a:r>
          </a:p>
        </p:txBody>
      </p:sp>
      <p:pic>
        <p:nvPicPr>
          <p:cNvPr id="11" name="Graphic 10" descr="Car">
            <a:extLst>
              <a:ext uri="{FF2B5EF4-FFF2-40B4-BE49-F238E27FC236}">
                <a16:creationId xmlns:a16="http://schemas.microsoft.com/office/drawing/2014/main" id="{C2E43475-9CF1-3F53-7276-E44396F563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02848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585915E-84AE-207C-487C-AC3EA823D57D}"/>
              </a:ext>
            </a:extLst>
          </p:cNvPr>
          <p:cNvSpPr>
            <a:spLocks noGrp="1"/>
          </p:cNvSpPr>
          <p:nvPr>
            <p:ph type="title"/>
          </p:nvPr>
        </p:nvSpPr>
        <p:spPr>
          <a:xfrm>
            <a:off x="572493" y="238539"/>
            <a:ext cx="11018520" cy="1434415"/>
          </a:xfrm>
        </p:spPr>
        <p:txBody>
          <a:bodyPr anchor="b">
            <a:normAutofit/>
          </a:bodyPr>
          <a:lstStyle/>
          <a:p>
            <a:r>
              <a:rPr lang="en-IN" sz="3000" b="1">
                <a:latin typeface="Times New Roman" panose="02020603050405020304" pitchFamily="18" charset="0"/>
                <a:cs typeface="Times New Roman" panose="02020603050405020304" pitchFamily="18" charset="0"/>
              </a:rPr>
              <a:t>SYSTEM ARCHITECTURE AND  KEY FUNCTIONALITIES:</a:t>
            </a:r>
            <a:br>
              <a:rPr lang="en-IN" sz="3000" b="1">
                <a:latin typeface="Times New Roman" panose="02020603050405020304" pitchFamily="18" charset="0"/>
                <a:cs typeface="Times New Roman" panose="02020603050405020304" pitchFamily="18" charset="0"/>
              </a:rPr>
            </a:br>
            <a:endParaRPr lang="en-IN" sz="3000" b="1">
              <a:latin typeface="Times New Roman" panose="02020603050405020304" pitchFamily="18" charset="0"/>
              <a:cs typeface="Times New Roman" panose="02020603050405020304" pitchFamily="18" charset="0"/>
            </a:endParaRPr>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19FF923-BF17-4942-2D5B-8DC60B437CF1}"/>
              </a:ext>
            </a:extLst>
          </p:cNvPr>
          <p:cNvSpPr>
            <a:spLocks noGrp="1"/>
          </p:cNvSpPr>
          <p:nvPr>
            <p:ph idx="1"/>
          </p:nvPr>
        </p:nvSpPr>
        <p:spPr>
          <a:xfrm>
            <a:off x="572493" y="2071316"/>
            <a:ext cx="6713552" cy="4119172"/>
          </a:xfrm>
        </p:spPr>
        <p:txBody>
          <a:bodyPr anchor="t">
            <a:normAutofit/>
          </a:bodyPr>
          <a:lstStyle/>
          <a:p>
            <a:pPr marL="0" indent="0">
              <a:buNone/>
            </a:pPr>
            <a:r>
              <a:rPr lang="en-US" sz="1500" b="1">
                <a:latin typeface="Instrument Sans Medium" pitchFamily="34" charset="0"/>
                <a:ea typeface="Instrument Sans Medium" pitchFamily="34" charset="-122"/>
                <a:cs typeface="Instrument Sans Medium" pitchFamily="34" charset="-120"/>
              </a:rPr>
              <a:t>Performance:</a:t>
            </a:r>
          </a:p>
          <a:p>
            <a:pPr marL="0" indent="0">
              <a:buNone/>
            </a:pPr>
            <a:r>
              <a:rPr lang="en-US" sz="1500"/>
              <a:t>System response time &lt; 2 seconds.</a:t>
            </a:r>
          </a:p>
          <a:p>
            <a:pPr marL="0" indent="0">
              <a:buNone/>
            </a:pPr>
            <a:r>
              <a:rPr lang="en-US" sz="1500" b="1"/>
              <a:t>Security:</a:t>
            </a:r>
          </a:p>
          <a:p>
            <a:pPr marL="0" indent="0">
              <a:buNone/>
            </a:pPr>
            <a:r>
              <a:rPr lang="en-US" sz="1500"/>
              <a:t>Data encryption (AES-256), user authentication</a:t>
            </a:r>
          </a:p>
          <a:p>
            <a:pPr marL="0" indent="0">
              <a:buNone/>
            </a:pPr>
            <a:r>
              <a:rPr lang="en-US" sz="1500" b="1"/>
              <a:t>Reliability:</a:t>
            </a:r>
          </a:p>
          <a:p>
            <a:pPr marL="0" indent="0">
              <a:buNone/>
            </a:pPr>
            <a:r>
              <a:rPr lang="en-US" sz="1500"/>
              <a:t>99.99% uptime, automated backups.</a:t>
            </a:r>
          </a:p>
          <a:p>
            <a:pPr marL="0" indent="0">
              <a:buNone/>
            </a:pPr>
            <a:r>
              <a:rPr lang="en-US" sz="1500" b="1"/>
              <a:t>Scalability:</a:t>
            </a:r>
            <a:br>
              <a:rPr lang="en-US" sz="1500" b="1"/>
            </a:br>
            <a:r>
              <a:rPr lang="en-US" sz="1500">
                <a:latin typeface="Times New Roman" panose="02020603050405020304" pitchFamily="18" charset="0"/>
                <a:ea typeface="Open Sans" pitchFamily="34" charset="-122"/>
                <a:cs typeface="Times New Roman" panose="02020603050405020304" pitchFamily="18" charset="0"/>
              </a:rPr>
              <a:t>Support 10,000+ vehicles.</a:t>
            </a:r>
            <a:endParaRPr lang="en-US" sz="1500" dirty="0">
              <a:latin typeface="Times New Roman" panose="02020603050405020304" pitchFamily="18" charset="0"/>
              <a:cs typeface="Times New Roman" panose="02020603050405020304" pitchFamily="18" charset="0"/>
            </a:endParaRPr>
          </a:p>
          <a:p>
            <a:pPr marL="0" indent="0">
              <a:buNone/>
            </a:pPr>
            <a:r>
              <a:rPr lang="en-US" sz="1500">
                <a:latin typeface="Times New Roman" panose="02020603050405020304" pitchFamily="18" charset="0"/>
                <a:cs typeface="Times New Roman" panose="02020603050405020304" pitchFamily="18" charset="0"/>
              </a:rPr>
              <a:t>Non-functional requirements are critical for the system's overall quality and user satisfaction. High performance ensures quick response times. Robust security measures protect sensitive data. High reliability guarantees consistent availability, and scalability ensures the system can handle a growing number of vehicles and users. Usability is achieved through intuitive interfaces and multilingual support.</a:t>
            </a:r>
          </a:p>
          <a:p>
            <a:pPr marL="0" indent="0">
              <a:buNone/>
            </a:pPr>
            <a:endParaRPr lang="en-US" sz="1500" b="1"/>
          </a:p>
          <a:p>
            <a:pPr marL="0" indent="0">
              <a:buNone/>
            </a:pPr>
            <a:endParaRPr lang="en-US" sz="1500"/>
          </a:p>
          <a:p>
            <a:pPr marL="0" indent="0">
              <a:buNone/>
            </a:pPr>
            <a:endParaRPr lang="en-US" sz="1500" b="1"/>
          </a:p>
          <a:p>
            <a:pPr marL="0" indent="0">
              <a:buNone/>
            </a:pPr>
            <a:endParaRPr lang="en-US" sz="1500" b="1"/>
          </a:p>
          <a:p>
            <a:pPr marL="0" indent="0">
              <a:buNone/>
            </a:pPr>
            <a:endParaRPr lang="en-US" sz="1500" b="1"/>
          </a:p>
          <a:p>
            <a:pPr marL="0" indent="0">
              <a:buNone/>
            </a:pPr>
            <a:endParaRPr lang="en-US" sz="1500" b="1"/>
          </a:p>
          <a:p>
            <a:pPr marL="0" indent="0">
              <a:buNone/>
            </a:pPr>
            <a:endParaRPr lang="en-IN" sz="1500"/>
          </a:p>
        </p:txBody>
      </p:sp>
      <p:pic>
        <p:nvPicPr>
          <p:cNvPr id="7" name="Picture 6" descr="Draft drawing of a floor plan">
            <a:extLst>
              <a:ext uri="{FF2B5EF4-FFF2-40B4-BE49-F238E27FC236}">
                <a16:creationId xmlns:a16="http://schemas.microsoft.com/office/drawing/2014/main" id="{3D06000C-8B7C-1FAE-CFF7-6B12E66A870D}"/>
              </a:ext>
            </a:extLst>
          </p:cNvPr>
          <p:cNvPicPr>
            <a:picLocks noChangeAspect="1"/>
          </p:cNvPicPr>
          <p:nvPr/>
        </p:nvPicPr>
        <p:blipFill>
          <a:blip r:embed="rId2"/>
          <a:srcRect l="33619" r="-3" b="-3"/>
          <a:stretch/>
        </p:blipFill>
        <p:spPr>
          <a:xfrm>
            <a:off x="7675658" y="2093976"/>
            <a:ext cx="3941064" cy="4096512"/>
          </a:xfrm>
          <a:prstGeom prst="rect">
            <a:avLst/>
          </a:prstGeom>
        </p:spPr>
      </p:pic>
    </p:spTree>
    <p:extLst>
      <p:ext uri="{BB962C8B-B14F-4D97-AF65-F5344CB8AC3E}">
        <p14:creationId xmlns:p14="http://schemas.microsoft.com/office/powerpoint/2010/main" val="8294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blue and green wavy surface&#10;&#10;AI-generated content may be incorrect.">
            <a:extLst>
              <a:ext uri="{FF2B5EF4-FFF2-40B4-BE49-F238E27FC236}">
                <a16:creationId xmlns:a16="http://schemas.microsoft.com/office/drawing/2014/main" id="{365A200D-4960-6325-4718-8AD55EB1C981}"/>
              </a:ext>
            </a:extLst>
          </p:cNvPr>
          <p:cNvPicPr>
            <a:picLocks noChangeAspect="1"/>
          </p:cNvPicPr>
          <p:nvPr/>
        </p:nvPicPr>
        <p:blipFill>
          <a:blip r:embed="rId2">
            <a:duotone>
              <a:schemeClr val="bg2">
                <a:shade val="45000"/>
                <a:satMod val="135000"/>
              </a:schemeClr>
              <a:prstClr val="white"/>
            </a:duotone>
          </a:blip>
          <a:srcRect t="11637" r="9091" b="37227"/>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EF45C4-0B62-3309-F495-9BD4DCEE3282}"/>
              </a:ext>
            </a:extLst>
          </p:cNvPr>
          <p:cNvSpPr>
            <a:spLocks noGrp="1"/>
          </p:cNvSpPr>
          <p:nvPr>
            <p:ph type="title"/>
          </p:nvPr>
        </p:nvSpPr>
        <p:spPr>
          <a:xfrm>
            <a:off x="838200" y="365125"/>
            <a:ext cx="10515600" cy="1325563"/>
          </a:xfrm>
        </p:spPr>
        <p:txBody>
          <a:bodyPr>
            <a:normAutofit/>
          </a:bodyPr>
          <a:lstStyle/>
          <a:p>
            <a:r>
              <a:rPr lang="en-US" sz="3400" b="1">
                <a:latin typeface="Times New Roman" panose="02020603050405020304" pitchFamily="18" charset="0"/>
                <a:cs typeface="Times New Roman" panose="02020603050405020304" pitchFamily="18" charset="0"/>
              </a:rPr>
              <a:t>Functional Requirements: Core System Capabilities</a:t>
            </a:r>
            <a:br>
              <a:rPr lang="en-US" sz="3400"/>
            </a:br>
            <a:endParaRPr lang="en-IN" sz="3400"/>
          </a:p>
        </p:txBody>
      </p:sp>
      <p:graphicFrame>
        <p:nvGraphicFramePr>
          <p:cNvPr id="5" name="Content Placeholder 2">
            <a:extLst>
              <a:ext uri="{FF2B5EF4-FFF2-40B4-BE49-F238E27FC236}">
                <a16:creationId xmlns:a16="http://schemas.microsoft.com/office/drawing/2014/main" id="{03F99DB5-3E2F-9FDE-9040-51E9542EFA4A}"/>
              </a:ext>
            </a:extLst>
          </p:cNvPr>
          <p:cNvGraphicFramePr>
            <a:graphicFrameLocks noGrp="1"/>
          </p:cNvGraphicFramePr>
          <p:nvPr>
            <p:ph idx="1"/>
            <p:extLst>
              <p:ext uri="{D42A27DB-BD31-4B8C-83A1-F6EECF244321}">
                <p14:modId xmlns:p14="http://schemas.microsoft.com/office/powerpoint/2010/main" val="11857878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2235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6605DF3-CE18-1CFE-AA22-DEC245C9389D}"/>
              </a:ext>
            </a:extLst>
          </p:cNvPr>
          <p:cNvPicPr>
            <a:picLocks noChangeAspect="1"/>
          </p:cNvPicPr>
          <p:nvPr/>
        </p:nvPicPr>
        <p:blipFill>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3FDF6-8772-92DB-9497-9638C5845398}"/>
              </a:ext>
            </a:extLst>
          </p:cNvPr>
          <p:cNvSpPr>
            <a:spLocks noGrp="1"/>
          </p:cNvSpPr>
          <p:nvPr>
            <p:ph type="title"/>
          </p:nvPr>
        </p:nvSpPr>
        <p:spPr>
          <a:xfrm>
            <a:off x="838200" y="365125"/>
            <a:ext cx="10515600" cy="1325563"/>
          </a:xfrm>
        </p:spPr>
        <p:txBody>
          <a:bodyPr>
            <a:normAutofit/>
          </a:bodyPr>
          <a:lstStyle/>
          <a:p>
            <a:r>
              <a:rPr lang="en-US" sz="3100" b="1" dirty="0">
                <a:latin typeface="Times New Roman" panose="02020603050405020304" pitchFamily="18" charset="0"/>
                <a:cs typeface="Times New Roman" panose="02020603050405020304" pitchFamily="18" charset="0"/>
              </a:rPr>
              <a:t>Non-Functional Requirements: Ensuring System Quality</a:t>
            </a:r>
            <a:br>
              <a:rPr lang="en-US" sz="3100" dirty="0"/>
            </a:br>
            <a:endParaRPr lang="en-IN" sz="3100" dirty="0"/>
          </a:p>
        </p:txBody>
      </p:sp>
      <p:graphicFrame>
        <p:nvGraphicFramePr>
          <p:cNvPr id="5" name="Content Placeholder 2">
            <a:extLst>
              <a:ext uri="{FF2B5EF4-FFF2-40B4-BE49-F238E27FC236}">
                <a16:creationId xmlns:a16="http://schemas.microsoft.com/office/drawing/2014/main" id="{FBBBFA55-4381-D285-C0C8-1E0B0393DDC8}"/>
              </a:ext>
            </a:extLst>
          </p:cNvPr>
          <p:cNvGraphicFramePr>
            <a:graphicFrameLocks noGrp="1"/>
          </p:cNvGraphicFramePr>
          <p:nvPr>
            <p:ph idx="1"/>
            <p:extLst>
              <p:ext uri="{D42A27DB-BD31-4B8C-83A1-F6EECF244321}">
                <p14:modId xmlns:p14="http://schemas.microsoft.com/office/powerpoint/2010/main" val="8809254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6673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089312-ADC3-A4A5-790B-6A246E5A2324}"/>
              </a:ext>
            </a:extLst>
          </p:cNvPr>
          <p:cNvSpPr>
            <a:spLocks noGrp="1"/>
          </p:cNvSpPr>
          <p:nvPr>
            <p:ph type="title"/>
          </p:nvPr>
        </p:nvSpPr>
        <p:spPr>
          <a:xfrm>
            <a:off x="1137034" y="609597"/>
            <a:ext cx="9392421" cy="1330841"/>
          </a:xfrm>
        </p:spPr>
        <p:txBody>
          <a:bodyPr>
            <a:normAutofit/>
          </a:bodyPr>
          <a:lstStyle/>
          <a:p>
            <a:r>
              <a:rPr lang="en-US" sz="2100" b="1">
                <a:latin typeface="Times New Roman" panose="02020603050405020304" pitchFamily="18" charset="0"/>
                <a:cs typeface="Times New Roman" panose="02020603050405020304" pitchFamily="18" charset="0"/>
              </a:rPr>
              <a:t>External Interface Requirements: Hardware and Software Integrations:</a:t>
            </a:r>
            <a:br>
              <a:rPr lang="en-US" sz="2100" b="1">
                <a:latin typeface="Times New Roman" panose="02020603050405020304" pitchFamily="18" charset="0"/>
                <a:cs typeface="Times New Roman" panose="02020603050405020304" pitchFamily="18" charset="0"/>
              </a:rPr>
            </a:br>
            <a:br>
              <a:rPr lang="en-US" sz="2100"/>
            </a:br>
            <a:endParaRPr lang="en-IN" sz="2100"/>
          </a:p>
        </p:txBody>
      </p:sp>
      <p:sp>
        <p:nvSpPr>
          <p:cNvPr id="3" name="Content Placeholder 2">
            <a:extLst>
              <a:ext uri="{FF2B5EF4-FFF2-40B4-BE49-F238E27FC236}">
                <a16:creationId xmlns:a16="http://schemas.microsoft.com/office/drawing/2014/main" id="{FC50177F-3C21-54BA-0708-C4A8E36266C0}"/>
              </a:ext>
            </a:extLst>
          </p:cNvPr>
          <p:cNvSpPr>
            <a:spLocks noGrp="1"/>
          </p:cNvSpPr>
          <p:nvPr>
            <p:ph idx="1"/>
          </p:nvPr>
        </p:nvSpPr>
        <p:spPr>
          <a:xfrm>
            <a:off x="1137034" y="2198362"/>
            <a:ext cx="6007344" cy="4353163"/>
          </a:xfrm>
        </p:spPr>
        <p:txBody>
          <a:bodyPr>
            <a:normAutofit lnSpcReduction="10000"/>
          </a:bodyPr>
          <a:lstStyle/>
          <a:p>
            <a:r>
              <a:rPr lang="en-US" sz="1400" b="1" dirty="0">
                <a:latin typeface="Times New Roman" panose="02020603050405020304" pitchFamily="18" charset="0"/>
                <a:ea typeface="Instrument Sans Medium" pitchFamily="34" charset="-122"/>
                <a:cs typeface="Times New Roman" panose="02020603050405020304" pitchFamily="18" charset="0"/>
              </a:rPr>
              <a:t>GPS Module</a:t>
            </a:r>
            <a:endParaRPr lang="en-US" sz="14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Open Sans" pitchFamily="34" charset="-122"/>
                <a:cs typeface="Times New Roman" panose="02020603050405020304" pitchFamily="18" charset="0"/>
              </a:rPr>
              <a:t>U-</a:t>
            </a:r>
            <a:r>
              <a:rPr lang="en-US" sz="2000" dirty="0" err="1">
                <a:latin typeface="Times New Roman" panose="02020603050405020304" pitchFamily="18" charset="0"/>
                <a:ea typeface="Open Sans" pitchFamily="34" charset="-122"/>
                <a:cs typeface="Times New Roman" panose="02020603050405020304" pitchFamily="18" charset="0"/>
              </a:rPr>
              <a:t>blox</a:t>
            </a:r>
            <a:r>
              <a:rPr lang="en-US" sz="2000" dirty="0">
                <a:latin typeface="Times New Roman" panose="02020603050405020304" pitchFamily="18" charset="0"/>
                <a:ea typeface="Open Sans" pitchFamily="34" charset="-122"/>
                <a:cs typeface="Times New Roman" panose="02020603050405020304" pitchFamily="18" charset="0"/>
              </a:rPr>
              <a:t> NEO-M8N, NMEA-0183 protocol.</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Instrument Sans Medium" pitchFamily="34" charset="-122"/>
                <a:cs typeface="Times New Roman" panose="02020603050405020304" pitchFamily="18" charset="0"/>
              </a:rPr>
              <a:t>Cellular Communication</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Open Sans" pitchFamily="34" charset="-122"/>
                <a:cs typeface="Times New Roman" panose="02020603050405020304" pitchFamily="18" charset="0"/>
              </a:rPr>
              <a:t>GSM/GPRS/4G LTE, TCP/IP protocol.</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ea typeface="Instrument Sans Medium" pitchFamily="34" charset="-122"/>
                <a:cs typeface="Times New Roman" panose="02020603050405020304" pitchFamily="18" charset="0"/>
              </a:rPr>
              <a:t>Mapping API</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Open Sans" pitchFamily="34" charset="-122"/>
                <a:cs typeface="Times New Roman" panose="02020603050405020304" pitchFamily="18" charset="0"/>
              </a:rPr>
              <a:t>Google Maps, Leaflet, OpenStreetMap.</a:t>
            </a:r>
            <a:endParaRPr lang="en-US"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External interface requirements define how the vehicle tracking system interacts with other components. The GPS module provides location data. Cellular communication enables data transmission. Mapping APIs are used for visualizing vehicle locations. The database stores system data, and mobile apps provide user access. API integrations allow for seamless integration with other services.</a:t>
            </a:r>
          </a:p>
          <a:p>
            <a:endParaRPr lang="en-IN" sz="1400" dirty="0"/>
          </a:p>
        </p:txBody>
      </p:sp>
      <p:pic>
        <p:nvPicPr>
          <p:cNvPr id="7" name="Graphic 6" descr="Laptop Secure">
            <a:extLst>
              <a:ext uri="{FF2B5EF4-FFF2-40B4-BE49-F238E27FC236}">
                <a16:creationId xmlns:a16="http://schemas.microsoft.com/office/drawing/2014/main" id="{B1767AC7-BC9C-8BFE-0768-E2F1E4EBDB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62" y="2184914"/>
            <a:ext cx="3755915" cy="3755915"/>
          </a:xfrm>
          <a:prstGeom prst="rect">
            <a:avLst/>
          </a:prstGeom>
        </p:spPr>
      </p:pic>
      <p:sp>
        <p:nvSpPr>
          <p:cNvPr id="29" name="Freeform: Shape 2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29902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6F5B5A2-F071-26FF-FF44-14BAE15213B8}"/>
              </a:ext>
            </a:extLst>
          </p:cNvPr>
          <p:cNvPicPr>
            <a:picLocks noChangeAspect="1"/>
          </p:cNvPicPr>
          <p:nvPr/>
        </p:nvPicPr>
        <p:blipFill>
          <a:blip r:embed="rId2"/>
          <a:srcRect t="3490" b="14093"/>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82F1FB-9F43-731D-1922-65760BFC8606}"/>
              </a:ext>
            </a:extLst>
          </p:cNvPr>
          <p:cNvSpPr>
            <a:spLocks noGrp="1"/>
          </p:cNvSpPr>
          <p:nvPr>
            <p:ph type="title"/>
          </p:nvPr>
        </p:nvSpPr>
        <p:spPr>
          <a:xfrm>
            <a:off x="838200" y="365125"/>
            <a:ext cx="10515600" cy="1325563"/>
          </a:xfrm>
        </p:spPr>
        <p:txBody>
          <a:bodyPr>
            <a:normAutofit/>
          </a:bodyPr>
          <a:lstStyle/>
          <a:p>
            <a:r>
              <a:rPr lang="en-US" sz="3700" b="1">
                <a:latin typeface="Times New Roman" panose="02020603050405020304" pitchFamily="18" charset="0"/>
                <a:cs typeface="Times New Roman" panose="02020603050405020304" pitchFamily="18" charset="0"/>
              </a:rPr>
              <a:t>System Features: Real-Time Tracking &amp; Mapping</a:t>
            </a:r>
            <a:br>
              <a:rPr lang="en-US" sz="3700" b="1">
                <a:latin typeface="Times New Roman" panose="02020603050405020304" pitchFamily="18" charset="0"/>
                <a:cs typeface="Times New Roman" panose="02020603050405020304" pitchFamily="18" charset="0"/>
              </a:rPr>
            </a:br>
            <a:endParaRPr lang="en-IN" sz="3700" b="1">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5088DCCB-626A-2F1B-29B4-8E9809960DE0}"/>
              </a:ext>
            </a:extLst>
          </p:cNvPr>
          <p:cNvGraphicFramePr>
            <a:graphicFrameLocks noGrp="1"/>
          </p:cNvGraphicFramePr>
          <p:nvPr>
            <p:ph idx="1"/>
            <p:extLst>
              <p:ext uri="{D42A27DB-BD31-4B8C-83A1-F6EECF244321}">
                <p14:modId xmlns:p14="http://schemas.microsoft.com/office/powerpoint/2010/main" val="22778549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586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66AAE3-4FA1-9294-4971-50532CF932D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100" b="1"/>
              <a:t>DATA FRAME DIAGRAM FOR 0 LEVEL</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vehicle tracking system&#10;&#10;AI-generated content may be incorrect.">
            <a:extLst>
              <a:ext uri="{FF2B5EF4-FFF2-40B4-BE49-F238E27FC236}">
                <a16:creationId xmlns:a16="http://schemas.microsoft.com/office/drawing/2014/main" id="{F32E8DBF-8D95-D42F-AE69-F50483FC0C19}"/>
              </a:ext>
            </a:extLst>
          </p:cNvPr>
          <p:cNvPicPr>
            <a:picLocks noGrp="1" noChangeAspect="1"/>
          </p:cNvPicPr>
          <p:nvPr>
            <p:ph idx="1"/>
          </p:nvPr>
        </p:nvPicPr>
        <p:blipFill>
          <a:blip r:embed="rId2"/>
          <a:stretch>
            <a:fillRect/>
          </a:stretch>
        </p:blipFill>
        <p:spPr>
          <a:xfrm>
            <a:off x="1324356" y="2642616"/>
            <a:ext cx="3605784" cy="3605784"/>
          </a:xfrm>
          <a:prstGeom prst="rect">
            <a:avLst/>
          </a:prstGeom>
        </p:spPr>
      </p:pic>
      <p:pic>
        <p:nvPicPr>
          <p:cNvPr id="7" name="Picture 6" descr="A diagram of a vehicle tracking system&#10;&#10;AI-generated content may be incorrect.">
            <a:extLst>
              <a:ext uri="{FF2B5EF4-FFF2-40B4-BE49-F238E27FC236}">
                <a16:creationId xmlns:a16="http://schemas.microsoft.com/office/drawing/2014/main" id="{8B2DD064-607D-927D-B3DE-140BB7C641F4}"/>
              </a:ext>
            </a:extLst>
          </p:cNvPr>
          <p:cNvPicPr>
            <a:picLocks noChangeAspect="1"/>
          </p:cNvPicPr>
          <p:nvPr/>
        </p:nvPicPr>
        <p:blipFill>
          <a:blip r:embed="rId3"/>
          <a:stretch>
            <a:fillRect/>
          </a:stretch>
        </p:blipFill>
        <p:spPr>
          <a:xfrm>
            <a:off x="7258812" y="2642616"/>
            <a:ext cx="3605784" cy="3605784"/>
          </a:xfrm>
          <a:prstGeom prst="rect">
            <a:avLst/>
          </a:prstGeom>
        </p:spPr>
      </p:pic>
    </p:spTree>
    <p:extLst>
      <p:ext uri="{BB962C8B-B14F-4D97-AF65-F5344CB8AC3E}">
        <p14:creationId xmlns:p14="http://schemas.microsoft.com/office/powerpoint/2010/main" val="1067015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B9A6DF-5D10-7226-DD21-5304AB954E6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1" kern="1200" dirty="0">
                <a:solidFill>
                  <a:schemeClr val="tx1"/>
                </a:solidFill>
                <a:latin typeface="+mj-lt"/>
                <a:ea typeface="+mj-ea"/>
                <a:cs typeface="+mj-cs"/>
              </a:rPr>
              <a:t>Data Frame Diagram:</a:t>
            </a:r>
            <a:r>
              <a:rPr lang="en-US" sz="4100" kern="1200" dirty="0">
                <a:solidFill>
                  <a:schemeClr val="tx1"/>
                </a:solidFill>
                <a:latin typeface="+mj-lt"/>
                <a:ea typeface="+mj-ea"/>
                <a:cs typeface="+mj-cs"/>
              </a:rPr>
              <a:t> </a:t>
            </a:r>
            <a:r>
              <a:rPr lang="en-US" sz="4100" b="1" kern="1200" dirty="0">
                <a:solidFill>
                  <a:schemeClr val="tx1"/>
                </a:solidFill>
                <a:latin typeface="+mj-lt"/>
                <a:ea typeface="+mj-ea"/>
                <a:cs typeface="+mj-cs"/>
              </a:rPr>
              <a:t>Data Structure and Flow</a:t>
            </a:r>
            <a:br>
              <a:rPr lang="en-US" sz="4100" kern="1200" dirty="0">
                <a:solidFill>
                  <a:schemeClr val="tx1"/>
                </a:solidFill>
                <a:latin typeface="+mj-lt"/>
                <a:ea typeface="+mj-ea"/>
                <a:cs typeface="+mj-cs"/>
              </a:rPr>
            </a:br>
            <a:endParaRPr lang="en-US" sz="41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7A6BFA9E-F57D-262C-CAC3-38EA8B93A17B}"/>
              </a:ext>
            </a:extLst>
          </p:cNvPr>
          <p:cNvSpPr>
            <a:spLocks noGrp="1"/>
          </p:cNvSpPr>
          <p:nvPr>
            <p:ph idx="1"/>
          </p:nvPr>
        </p:nvSpPr>
        <p:spPr>
          <a:xfrm>
            <a:off x="5437025" y="639193"/>
            <a:ext cx="3571810" cy="484171"/>
          </a:xfrm>
        </p:spPr>
        <p:txBody>
          <a:bodyPr vert="horz" lIns="91440" tIns="45720" rIns="91440" bIns="45720" rtlCol="0">
            <a:normAutofit/>
          </a:bodyPr>
          <a:lstStyle/>
          <a:p>
            <a:pPr marL="0" indent="0">
              <a:buNone/>
            </a:pPr>
            <a:r>
              <a:rPr lang="en-US" sz="2400" b="1" kern="1200" dirty="0">
                <a:solidFill>
                  <a:schemeClr val="tx1"/>
                </a:solidFill>
                <a:latin typeface="+mn-lt"/>
                <a:ea typeface="+mn-ea"/>
                <a:cs typeface="+mn-cs"/>
              </a:rPr>
              <a:t>ER DIAGRAM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system&#10;&#10;AI-generated content may be incorrect.">
            <a:extLst>
              <a:ext uri="{FF2B5EF4-FFF2-40B4-BE49-F238E27FC236}">
                <a16:creationId xmlns:a16="http://schemas.microsoft.com/office/drawing/2014/main" id="{D075452B-220B-D360-0E6D-D07BD3E715E6}"/>
              </a:ext>
            </a:extLst>
          </p:cNvPr>
          <p:cNvPicPr>
            <a:picLocks noChangeAspect="1"/>
          </p:cNvPicPr>
          <p:nvPr/>
        </p:nvPicPr>
        <p:blipFill>
          <a:blip r:embed="rId2"/>
          <a:stretch>
            <a:fillRect/>
          </a:stretch>
        </p:blipFill>
        <p:spPr>
          <a:xfrm>
            <a:off x="4849574" y="1642242"/>
            <a:ext cx="6171020" cy="3573515"/>
          </a:xfrm>
          <a:prstGeom prst="rect">
            <a:avLst/>
          </a:prstGeom>
        </p:spPr>
      </p:pic>
    </p:spTree>
    <p:extLst>
      <p:ext uri="{BB962C8B-B14F-4D97-AF65-F5344CB8AC3E}">
        <p14:creationId xmlns:p14="http://schemas.microsoft.com/office/powerpoint/2010/main" val="3482112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200</TotalTime>
  <Words>727</Words>
  <Application>Microsoft Office PowerPoint</Application>
  <PresentationFormat>Widescreen</PresentationFormat>
  <Paragraphs>69</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Aptos Display</vt:lpstr>
      <vt:lpstr>Arial</vt:lpstr>
      <vt:lpstr>Calibri</vt:lpstr>
      <vt:lpstr>Instrument Sans Medium</vt:lpstr>
      <vt:lpstr>Open Sans</vt:lpstr>
      <vt:lpstr>Times New Roman</vt:lpstr>
      <vt:lpstr>Office Theme</vt:lpstr>
      <vt:lpstr>SRS on vehicle tracking system </vt:lpstr>
      <vt:lpstr>PowerPoint Presentation</vt:lpstr>
      <vt:lpstr>SYSTEM ARCHITECTURE AND  KEY FUNCTIONALITIES: </vt:lpstr>
      <vt:lpstr>Functional Requirements: Core System Capabilities </vt:lpstr>
      <vt:lpstr>Non-Functional Requirements: Ensuring System Quality </vt:lpstr>
      <vt:lpstr>External Interface Requirements: Hardware and Software Integrations:  </vt:lpstr>
      <vt:lpstr>System Features: Real-Time Tracking &amp; Mapping </vt:lpstr>
      <vt:lpstr>DATA FRAME DIAGRAM FOR 0 LEVEL</vt:lpstr>
      <vt:lpstr>Data Frame Diagram: Data Structure and Flow </vt:lpstr>
      <vt:lpstr>DATA FRMAE DIAGRAME FOR VTS  LEVEL 1</vt:lpstr>
      <vt:lpstr>System Features: Reporting and Analytics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Deepak Bhardwaj</dc:creator>
  <cp:lastModifiedBy>Deepak Bhardwaj</cp:lastModifiedBy>
  <cp:revision>2</cp:revision>
  <dcterms:created xsi:type="dcterms:W3CDTF">2025-04-17T13:43:22Z</dcterms:created>
  <dcterms:modified xsi:type="dcterms:W3CDTF">2025-04-17T17:03:57Z</dcterms:modified>
</cp:coreProperties>
</file>